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1" r:id="rId2"/>
    <p:sldId id="341" r:id="rId3"/>
    <p:sldId id="263" r:id="rId4"/>
    <p:sldId id="264" r:id="rId5"/>
    <p:sldId id="283" r:id="rId6"/>
    <p:sldId id="284" r:id="rId7"/>
    <p:sldId id="265" r:id="rId8"/>
    <p:sldId id="352" r:id="rId9"/>
    <p:sldId id="359" r:id="rId10"/>
    <p:sldId id="353" r:id="rId11"/>
    <p:sldId id="266" r:id="rId12"/>
    <p:sldId id="285" r:id="rId13"/>
    <p:sldId id="268" r:id="rId14"/>
    <p:sldId id="332" r:id="rId15"/>
    <p:sldId id="368" r:id="rId16"/>
    <p:sldId id="381" r:id="rId17"/>
    <p:sldId id="379" r:id="rId18"/>
    <p:sldId id="380" r:id="rId19"/>
    <p:sldId id="372" r:id="rId20"/>
    <p:sldId id="373" r:id="rId21"/>
    <p:sldId id="374" r:id="rId22"/>
    <p:sldId id="270" r:id="rId23"/>
    <p:sldId id="342" r:id="rId24"/>
    <p:sldId id="334" r:id="rId25"/>
    <p:sldId id="274" r:id="rId26"/>
    <p:sldId id="376" r:id="rId27"/>
    <p:sldId id="357" r:id="rId28"/>
    <p:sldId id="356" r:id="rId29"/>
    <p:sldId id="382" r:id="rId30"/>
    <p:sldId id="3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2CA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CD9F-2EB0-41F4-81FF-EC07B7BCE1EF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C317-A07F-4D0E-B572-7B22CF087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9C317-A07F-4D0E-B572-7B22CF0873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me.hcmute.edu.vn/Resources/Images/SubDomain/fme/fm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8200" cy="99447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1143000" y="152400"/>
            <a:ext cx="7696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sz="1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Trường Đại Học </a:t>
            </a:r>
          </a:p>
          <a:p>
            <a:pPr>
              <a:defRPr/>
            </a:pPr>
            <a:r>
              <a:rPr lang="vi-VN" sz="13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Sư Phạm Kỹ Thuật TP. Hồ Chí Minh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Khoa Cơ khí Chế tạo </a:t>
            </a:r>
            <a:r>
              <a:rPr lang="vi-VN" sz="1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máy</a:t>
            </a:r>
            <a:r>
              <a:rPr lang="en-US" sz="1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                                                                                                     PGS.TS. </a:t>
            </a:r>
            <a:r>
              <a:rPr lang="en-US" sz="1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Nguyễn</a:t>
            </a:r>
            <a:r>
              <a:rPr lang="en-US" sz="1200" b="1" baseline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200" b="1" baseline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Ngọc</a:t>
            </a:r>
            <a:r>
              <a:rPr lang="en-US" sz="1200" b="1" baseline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200" b="1" baseline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Phương</a:t>
            </a:r>
            <a:endParaRPr lang="vi-VN" sz="1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vi-VN" sz="1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90600" y="838200"/>
            <a:ext cx="7848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665A4-5186-461A-A17E-0B4111CB55F5}" type="datetimeFigureOut">
              <a:rPr lang="en-US" smtClean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CCA64-841C-499B-8065-DDDF3441B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file:///D:\PNEUMATCS_HYDRAULICS\VI%20DU%20SIMULATION\Norgen\Actu012.AVI" TargetMode="External"/><Relationship Id="rId7" Type="http://schemas.openxmlformats.org/officeDocument/2006/relationships/image" Target="../media/image23.png"/><Relationship Id="rId2" Type="http://schemas.openxmlformats.org/officeDocument/2006/relationships/video" Target="file:///D:\PNEUMATCS_HYDRAULICS\VI%20DU%20SIMULATION\Norgen\Actu010.AVI" TargetMode="External"/><Relationship Id="rId1" Type="http://schemas.microsoft.com/office/2007/relationships/media" Target="file:///D:\PNEUMATCS_HYDRAULICS\VI%20DU%20SIMULATION\Norgen\Actu010.AVI" TargetMode="Externa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video" Target="file:///D:\PNEUMATCS_HYDRAULICS\VI%20DU%20SIMULATION\Norgen\Actu012.AV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file:///D:\PNEUMATCS_HYDRAULICS\VI%20DU%20SIMULATION\Norgen\Actu014.AVI" TargetMode="External"/><Relationship Id="rId7" Type="http://schemas.openxmlformats.org/officeDocument/2006/relationships/image" Target="../media/image25.png"/><Relationship Id="rId2" Type="http://schemas.openxmlformats.org/officeDocument/2006/relationships/video" Target="file:///D:\PNEUMATCS_HYDRAULICS\VI%20DU%20SIMULATION\Norgen\Actu013.AVI" TargetMode="External"/><Relationship Id="rId1" Type="http://schemas.microsoft.com/office/2007/relationships/media" Target="file:///D:\PNEUMATCS_HYDRAULICS\VI%20DU%20SIMULATION\Norgen\Actu013.AVI" TargetMode="Externa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4" Type="http://schemas.openxmlformats.org/officeDocument/2006/relationships/video" Target="file:///D:\PNEUMATCS_HYDRAULICS\VI%20DU%20SIMULATION\Norgen\Actu014.AV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7.png"/><Relationship Id="rId4" Type="http://schemas.openxmlformats.org/officeDocument/2006/relationships/video" Target="../media/media5.mp4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microsoft.com/office/2007/relationships/media" Target="../media/media7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8.mp4"/><Relationship Id="rId11" Type="http://schemas.openxmlformats.org/officeDocument/2006/relationships/image" Target="../media/image11.png"/><Relationship Id="rId5" Type="http://schemas.microsoft.com/office/2007/relationships/media" Target="../media/media8.mp4"/><Relationship Id="rId10" Type="http://schemas.openxmlformats.org/officeDocument/2006/relationships/image" Target="../media/image10.png"/><Relationship Id="rId4" Type="http://schemas.openxmlformats.org/officeDocument/2006/relationships/video" Target="../media/media7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7450" y="1438464"/>
            <a:ext cx="5906873" cy="3402402"/>
            <a:chOff x="1187450" y="1438464"/>
            <a:chExt cx="5906873" cy="3402402"/>
          </a:xfrm>
        </p:grpSpPr>
        <p:sp>
          <p:nvSpPr>
            <p:cNvPr id="24" name="Text Box 97"/>
            <p:cNvSpPr txBox="1">
              <a:spLocks noChangeArrowheads="1"/>
            </p:cNvSpPr>
            <p:nvPr/>
          </p:nvSpPr>
          <p:spPr bwMode="auto">
            <a:xfrm>
              <a:off x="1676400" y="2779048"/>
              <a:ext cx="4724400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dirty="0" smtClean="0">
                  <a:cs typeface="Times New Roman" pitchFamily="18" charset="0"/>
                </a:rPr>
                <a:t>II. </a:t>
              </a:r>
              <a:r>
                <a:rPr lang="en-US" sz="2000" b="1" cap="all" dirty="0" smtClean="0">
                  <a:cs typeface="Times New Roman" pitchFamily="18" charset="0"/>
                </a:rPr>
                <a:t>Xi </a:t>
              </a:r>
              <a:r>
                <a:rPr lang="en-US" sz="2000" b="1" cap="all" dirty="0" err="1" smtClean="0">
                  <a:cs typeface="Times New Roman" pitchFamily="18" charset="0"/>
                </a:rPr>
                <a:t>lanh</a:t>
              </a:r>
              <a:r>
                <a:rPr lang="en-US" sz="2000" b="1" cap="all" dirty="0" smtClean="0">
                  <a:cs typeface="Times New Roman" pitchFamily="18" charset="0"/>
                </a:rPr>
                <a:t> KHÍ NÉN  </a:t>
              </a:r>
              <a:endParaRPr lang="en-US" sz="2000" b="1" cap="all" dirty="0">
                <a:cs typeface="Times New Roman" pitchFamily="18" charset="0"/>
              </a:endParaRPr>
            </a:p>
          </p:txBody>
        </p:sp>
        <p:sp>
          <p:nvSpPr>
            <p:cNvPr id="27" name="Text Box 97"/>
            <p:cNvSpPr txBox="1">
              <a:spLocks noChangeArrowheads="1"/>
            </p:cNvSpPr>
            <p:nvPr/>
          </p:nvSpPr>
          <p:spPr bwMode="auto">
            <a:xfrm>
              <a:off x="1667195" y="3884434"/>
              <a:ext cx="3561809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dirty="0" smtClean="0">
                  <a:cs typeface="Times New Roman" pitchFamily="18" charset="0"/>
                </a:rPr>
                <a:t>IV.  </a:t>
              </a:r>
              <a:r>
                <a:rPr lang="en-US" sz="2000" b="1" cap="all" dirty="0" smtClean="0">
                  <a:cs typeface="Times New Roman" pitchFamily="18" charset="0"/>
                </a:rPr>
                <a:t>Thiết </a:t>
              </a:r>
              <a:r>
                <a:rPr lang="en-US" sz="2000" b="1" cap="all" dirty="0" err="1" smtClean="0">
                  <a:cs typeface="Times New Roman" pitchFamily="18" charset="0"/>
                </a:rPr>
                <a:t>bị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hút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chân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không</a:t>
              </a:r>
              <a:r>
                <a:rPr lang="en-US" sz="2000" b="1" cap="all" dirty="0" smtClean="0"/>
                <a:t> </a:t>
              </a:r>
              <a:endParaRPr lang="en-US" sz="2000" b="1" cap="all" dirty="0"/>
            </a:p>
          </p:txBody>
        </p:sp>
        <p:sp>
          <p:nvSpPr>
            <p:cNvPr id="30" name="Text Box 97"/>
            <p:cNvSpPr txBox="1">
              <a:spLocks noChangeArrowheads="1"/>
            </p:cNvSpPr>
            <p:nvPr/>
          </p:nvSpPr>
          <p:spPr bwMode="auto">
            <a:xfrm>
              <a:off x="1187450" y="1438464"/>
              <a:ext cx="590687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b="1" dirty="0" smtClean="0"/>
                <a:t>CHƯƠNG 3: CƠ CẤU CHẤP HÀNH </a:t>
              </a:r>
              <a:r>
                <a:rPr lang="en-US" sz="2400" dirty="0" smtClean="0"/>
                <a:t>(Actuators)</a:t>
              </a:r>
              <a:endParaRPr lang="en-US" sz="2400" dirty="0"/>
            </a:p>
          </p:txBody>
        </p:sp>
        <p:sp>
          <p:nvSpPr>
            <p:cNvPr id="35" name="Text Box 97"/>
            <p:cNvSpPr txBox="1">
              <a:spLocks noChangeArrowheads="1"/>
            </p:cNvSpPr>
            <p:nvPr/>
          </p:nvSpPr>
          <p:spPr bwMode="auto">
            <a:xfrm>
              <a:off x="1676400" y="3331741"/>
              <a:ext cx="2638607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dirty="0" smtClean="0">
                  <a:cs typeface="Times New Roman" pitchFamily="18" charset="0"/>
                </a:rPr>
                <a:t>III. </a:t>
              </a:r>
              <a:r>
                <a:rPr lang="en-US" sz="2000" b="1" cap="all" dirty="0" smtClean="0">
                  <a:cs typeface="Times New Roman" pitchFamily="18" charset="0"/>
                </a:rPr>
                <a:t>Động </a:t>
              </a:r>
              <a:r>
                <a:rPr lang="en-US" sz="2000" b="1" cap="all" dirty="0" err="1" smtClean="0">
                  <a:cs typeface="Times New Roman" pitchFamily="18" charset="0"/>
                </a:rPr>
                <a:t>cơ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khí</a:t>
              </a:r>
              <a:r>
                <a:rPr lang="en-US" sz="2000" b="1" cap="all" dirty="0" smtClean="0">
                  <a:cs typeface="Times New Roman" pitchFamily="18" charset="0"/>
                </a:rPr>
                <a:t>  </a:t>
              </a:r>
              <a:r>
                <a:rPr lang="en-US" sz="2000" b="1" cap="all" dirty="0" err="1" smtClean="0">
                  <a:cs typeface="Times New Roman" pitchFamily="18" charset="0"/>
                </a:rPr>
                <a:t>nén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endParaRPr lang="en-US" sz="2000" b="1" cap="all" dirty="0">
                <a:cs typeface="Times New Roman" pitchFamily="18" charset="0"/>
              </a:endParaRPr>
            </a:p>
          </p:txBody>
        </p:sp>
        <p:sp>
          <p:nvSpPr>
            <p:cNvPr id="40" name="Text Box 97"/>
            <p:cNvSpPr txBox="1">
              <a:spLocks noChangeArrowheads="1"/>
            </p:cNvSpPr>
            <p:nvPr/>
          </p:nvSpPr>
          <p:spPr bwMode="auto">
            <a:xfrm>
              <a:off x="1828800" y="2212975"/>
              <a:ext cx="350520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400" b="1" dirty="0" smtClean="0">
                  <a:cs typeface="Times New Roman" pitchFamily="18" charset="0"/>
                </a:rPr>
                <a:t>  </a:t>
              </a:r>
              <a:endParaRPr lang="en-US" sz="2400" b="1" dirty="0">
                <a:cs typeface="Times New Roman" pitchFamily="18" charset="0"/>
              </a:endParaRPr>
            </a:p>
          </p:txBody>
        </p:sp>
        <p:sp>
          <p:nvSpPr>
            <p:cNvPr id="41" name="Text Box 97"/>
            <p:cNvSpPr txBox="1">
              <a:spLocks noChangeArrowheads="1"/>
            </p:cNvSpPr>
            <p:nvPr/>
          </p:nvSpPr>
          <p:spPr bwMode="auto">
            <a:xfrm>
              <a:off x="1752600" y="2233612"/>
              <a:ext cx="3887603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dirty="0" smtClean="0">
                  <a:cs typeface="Times New Roman" pitchFamily="18" charset="0"/>
                </a:rPr>
                <a:t>I. </a:t>
              </a:r>
              <a:r>
                <a:rPr lang="en-US" sz="2000" b="1" cap="all" dirty="0" smtClean="0">
                  <a:cs typeface="Times New Roman" pitchFamily="18" charset="0"/>
                </a:rPr>
                <a:t>Hệ </a:t>
              </a:r>
              <a:r>
                <a:rPr lang="en-US" sz="2000" b="1" cap="all" dirty="0" err="1" smtClean="0">
                  <a:cs typeface="Times New Roman" pitchFamily="18" charset="0"/>
                </a:rPr>
                <a:t>thống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điều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khiển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khí</a:t>
              </a:r>
              <a:r>
                <a:rPr lang="en-US" sz="2000" b="1" cap="all" dirty="0" smtClean="0">
                  <a:cs typeface="Times New Roman" pitchFamily="18" charset="0"/>
                </a:rPr>
                <a:t>  </a:t>
              </a:r>
              <a:r>
                <a:rPr lang="en-US" sz="2000" b="1" cap="all" dirty="0" err="1" smtClean="0">
                  <a:cs typeface="Times New Roman" pitchFamily="18" charset="0"/>
                </a:rPr>
                <a:t>nén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endParaRPr lang="en-US" sz="2000" b="1" cap="all" dirty="0">
                <a:cs typeface="Times New Roman" pitchFamily="18" charset="0"/>
              </a:endParaRPr>
            </a:p>
          </p:txBody>
        </p:sp>
        <p:sp>
          <p:nvSpPr>
            <p:cNvPr id="9" name="Text Box 97"/>
            <p:cNvSpPr txBox="1">
              <a:spLocks noChangeArrowheads="1"/>
            </p:cNvSpPr>
            <p:nvPr/>
          </p:nvSpPr>
          <p:spPr bwMode="auto">
            <a:xfrm>
              <a:off x="1752600" y="4440756"/>
              <a:ext cx="2521524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-46038" algn="l"/>
                  <a:tab pos="342900" algn="l"/>
                </a:tabLst>
              </a:pPr>
              <a:r>
                <a:rPr lang="pt-BR" sz="2000" b="1" cap="all" dirty="0" smtClean="0">
                  <a:solidFill>
                    <a:srgbClr val="FF0000"/>
                  </a:solidFill>
                  <a:latin typeface="+mj-lt"/>
                  <a:ea typeface="Calibri" pitchFamily="34" charset="0"/>
                  <a:cs typeface="Times New Roman" pitchFamily="18" charset="0"/>
                </a:rPr>
                <a:t>V. Bài tập chương 3</a:t>
              </a:r>
              <a:endParaRPr lang="pt-BR" sz="3600" cap="all" dirty="0" smtClean="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406544" y="2743198"/>
            <a:ext cx="13155110" cy="6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06544" y="942150"/>
            <a:ext cx="8236784" cy="5640680"/>
            <a:chOff x="406544" y="942150"/>
            <a:chExt cx="8236784" cy="5640680"/>
          </a:xfrm>
        </p:grpSpPr>
        <p:grpSp>
          <p:nvGrpSpPr>
            <p:cNvPr id="6" name="Group 8"/>
            <p:cNvGrpSpPr>
              <a:grpSpLocks noChangeAspect="1"/>
            </p:cNvGrpSpPr>
            <p:nvPr/>
          </p:nvGrpSpPr>
          <p:grpSpPr bwMode="auto">
            <a:xfrm>
              <a:off x="609600" y="3107765"/>
              <a:ext cx="5715000" cy="3475065"/>
              <a:chOff x="576" y="1388"/>
              <a:chExt cx="3557" cy="2485"/>
            </a:xfrm>
          </p:grpSpPr>
          <p:sp>
            <p:nvSpPr>
              <p:cNvPr id="7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576" y="1440"/>
                <a:ext cx="3552" cy="2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29" name="Picture 9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122"/>
              <a:stretch/>
            </p:blipFill>
            <p:spPr bwMode="auto">
              <a:xfrm>
                <a:off x="576" y="1388"/>
                <a:ext cx="3557" cy="2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794657" y="942150"/>
              <a:ext cx="6629400" cy="358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c. Xy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với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bộ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ly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hợp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từ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(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cylinder with magnetic coupling)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6544" y="1245716"/>
              <a:ext cx="82367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tabLst>
                  <a:tab pos="406400" algn="l"/>
                </a:tabLs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	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này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sư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dụng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nam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châm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vĩnh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cửu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trong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đê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tạo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tư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trường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liên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kết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bàn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trượt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lớp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sẽ di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phía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ngoài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Cấu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trúc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gồm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: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(1)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mặt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bích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đầu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(2, 3)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cửa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đê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cấp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nén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(4)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(5)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nam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châm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(6, 7)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tạo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cặp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liên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kết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giữa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(4)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làm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kín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(8, 9),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(9)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dẫn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hướng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(10, 11)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bao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phu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bên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ngoài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 (1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</a:rPr>
                <a:t>).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7332" y="3608800"/>
              <a:ext cx="1655973" cy="9396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834146" y="3161670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9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85801" y="1036638"/>
            <a:ext cx="7658099" cy="4156720"/>
            <a:chOff x="685801" y="1036638"/>
            <a:chExt cx="7658099" cy="4156720"/>
          </a:xfrm>
        </p:grpSpPr>
        <p:sp>
          <p:nvSpPr>
            <p:cNvPr id="2" name="Rectangle 2"/>
            <p:cNvSpPr txBox="1">
              <a:spLocks noChangeArrowheads="1"/>
            </p:cNvSpPr>
            <p:nvPr/>
          </p:nvSpPr>
          <p:spPr>
            <a:xfrm>
              <a:off x="685801" y="1036638"/>
              <a:ext cx="1905000" cy="325438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3.5  Xi </a:t>
              </a:r>
              <a:r>
                <a:rPr lang="en-US" sz="1600" b="1" dirty="0" err="1" smtClean="0">
                  <a:latin typeface="Calibri" pitchFamily="34" charset="0"/>
                  <a:cs typeface="Calibri" pitchFamily="34" charset="0"/>
                </a:rPr>
                <a:t>lanh</a:t>
              </a:r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 quay</a:t>
              </a:r>
              <a:endParaRPr lang="vi-VN" sz="1600" b="1" dirty="0" smtClean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" name="Rectangle 3"/>
            <p:cNvSpPr txBox="1">
              <a:spLocks noChangeArrowheads="1"/>
            </p:cNvSpPr>
            <p:nvPr/>
          </p:nvSpPr>
          <p:spPr>
            <a:xfrm>
              <a:off x="800100" y="1360908"/>
              <a:ext cx="7543800" cy="457199"/>
            </a:xfrm>
            <a:prstGeom prst="rect">
              <a:avLst/>
            </a:prstGeom>
            <a:noFill/>
          </p:spPr>
          <p:txBody>
            <a:bodyPr lIns="82550" tIns="41275" rIns="82550" bIns="41275"/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a. </a:t>
              </a:r>
              <a:r>
                <a:rPr kumimoji="0" lang="vi-V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Xy lanh quay 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á</a:t>
              </a:r>
              <a:r>
                <a:rPr kumimoji="0" lang="vi-V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c động </a:t>
              </a:r>
              <a:r>
                <a:rPr kumimoji="0" lang="vi-V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hai chiều </a:t>
              </a:r>
              <a:r>
                <a:rPr kumimoji="0" lang="vi-V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với 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ó</a:t>
              </a:r>
              <a:r>
                <a:rPr kumimoji="0" lang="vi-V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c </a:t>
              </a:r>
              <a:r>
                <a:rPr kumimoji="0" lang="vi-V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quay 270</a:t>
              </a:r>
              <a:r>
                <a:rPr kumimoji="0" lang="vi-VN" sz="1600" b="1" i="0" u="none" strike="noStrike" kern="1200" cap="none" spc="0" normalizeH="0" baseline="3000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o</a:t>
              </a:r>
              <a:endParaRPr kumimoji="0" lang="vi-VN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073761" y="2305874"/>
              <a:ext cx="496316" cy="465786"/>
              <a:chOff x="4625" y="1238"/>
              <a:chExt cx="250" cy="259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4628" y="1422"/>
                <a:ext cx="2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625" y="1289"/>
                <a:ext cx="250" cy="134"/>
              </a:xfrm>
              <a:custGeom>
                <a:avLst/>
                <a:gdLst>
                  <a:gd name="T0" fmla="*/ 249 w 250"/>
                  <a:gd name="T1" fmla="*/ 133 h 134"/>
                  <a:gd name="T2" fmla="*/ 248 w 250"/>
                  <a:gd name="T3" fmla="*/ 107 h 134"/>
                  <a:gd name="T4" fmla="*/ 241 w 250"/>
                  <a:gd name="T5" fmla="*/ 82 h 134"/>
                  <a:gd name="T6" fmla="*/ 215 w 250"/>
                  <a:gd name="T7" fmla="*/ 40 h 134"/>
                  <a:gd name="T8" fmla="*/ 174 w 250"/>
                  <a:gd name="T9" fmla="*/ 11 h 134"/>
                  <a:gd name="T10" fmla="*/ 122 w 250"/>
                  <a:gd name="T11" fmla="*/ 0 h 134"/>
                  <a:gd name="T12" fmla="*/ 96 w 250"/>
                  <a:gd name="T13" fmla="*/ 1 h 134"/>
                  <a:gd name="T14" fmla="*/ 71 w 250"/>
                  <a:gd name="T15" fmla="*/ 9 h 134"/>
                  <a:gd name="T16" fmla="*/ 31 w 250"/>
                  <a:gd name="T17" fmla="*/ 39 h 134"/>
                  <a:gd name="T18" fmla="*/ 7 w 250"/>
                  <a:gd name="T19" fmla="*/ 82 h 134"/>
                  <a:gd name="T20" fmla="*/ 1 w 250"/>
                  <a:gd name="T21" fmla="*/ 106 h 134"/>
                  <a:gd name="T22" fmla="*/ 0 w 250"/>
                  <a:gd name="T23" fmla="*/ 133 h 1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50"/>
                  <a:gd name="T37" fmla="*/ 0 h 134"/>
                  <a:gd name="T38" fmla="*/ 250 w 250"/>
                  <a:gd name="T39" fmla="*/ 134 h 13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50" h="134">
                    <a:moveTo>
                      <a:pt x="249" y="133"/>
                    </a:moveTo>
                    <a:lnTo>
                      <a:pt x="248" y="107"/>
                    </a:lnTo>
                    <a:lnTo>
                      <a:pt x="241" y="82"/>
                    </a:lnTo>
                    <a:lnTo>
                      <a:pt x="215" y="40"/>
                    </a:lnTo>
                    <a:lnTo>
                      <a:pt x="174" y="1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71" y="9"/>
                    </a:lnTo>
                    <a:lnTo>
                      <a:pt x="31" y="39"/>
                    </a:lnTo>
                    <a:lnTo>
                      <a:pt x="7" y="82"/>
                    </a:lnTo>
                    <a:lnTo>
                      <a:pt x="1" y="106"/>
                    </a:lnTo>
                    <a:lnTo>
                      <a:pt x="0" y="133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 flipV="1">
                <a:off x="4725" y="1238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 flipV="1">
                <a:off x="4760" y="1238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4668" y="1418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>
                <a:off x="4642" y="1366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4828" y="1418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utoShape 12"/>
              <p:cNvSpPr>
                <a:spLocks noChangeArrowheads="1"/>
              </p:cNvSpPr>
              <p:nvPr/>
            </p:nvSpPr>
            <p:spPr bwMode="auto">
              <a:xfrm>
                <a:off x="4802" y="1366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725714" y="3183884"/>
              <a:ext cx="5791200" cy="563563"/>
            </a:xfrm>
            <a:prstGeom prst="rect">
              <a:avLst/>
            </a:prstGeom>
          </p:spPr>
          <p:txBody>
            <a:bodyPr lIns="82550" tIns="41275" rIns="82550" bIns="41275" rtlCol="0" anchor="b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b.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Xy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lanh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quay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thanh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răng</a:t>
              </a:r>
              <a:r>
                <a:rPr lang="en-GB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(Rotary rack and pinion)</a:t>
              </a:r>
            </a:p>
          </p:txBody>
        </p:sp>
        <p:pic>
          <p:nvPicPr>
            <p:cNvPr id="17" name="Actu010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024492" y="1862180"/>
              <a:ext cx="2901622" cy="1183441"/>
            </a:xfrm>
            <a:prstGeom prst="rect">
              <a:avLst/>
            </a:prstGeom>
          </p:spPr>
        </p:pic>
        <p:pic>
          <p:nvPicPr>
            <p:cNvPr id="19" name="Actu012.AVI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link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024492" y="3905368"/>
              <a:ext cx="2322285" cy="128799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13646" y="1872629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21314" y="4173723"/>
              <a:ext cx="2027871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28571" y="4671886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https://drive.google.com/file/d/1lToDEJ9T1rtNHbf3pyBTcrXJgAUvjAc4/view?usp=sharing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52400" y="913526"/>
            <a:ext cx="8527640" cy="5679508"/>
            <a:chOff x="152400" y="913526"/>
            <a:chExt cx="8527640" cy="5679508"/>
          </a:xfrm>
        </p:grpSpPr>
        <p:sp>
          <p:nvSpPr>
            <p:cNvPr id="3" name="Rectangle 2"/>
            <p:cNvSpPr txBox="1">
              <a:spLocks noChangeArrowheads="1"/>
            </p:cNvSpPr>
            <p:nvPr/>
          </p:nvSpPr>
          <p:spPr>
            <a:xfrm>
              <a:off x="958834" y="913526"/>
              <a:ext cx="4171950" cy="382748"/>
            </a:xfrm>
            <a:prstGeom prst="rect">
              <a:avLst/>
            </a:prstGeom>
          </p:spPr>
          <p:txBody>
            <a:bodyPr lIns="82550" tIns="41275" rIns="82550" bIns="41275" rtlCol="0" anchor="t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3.6 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Xy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lanh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kẹp</a:t>
              </a:r>
              <a:r>
                <a:rPr kumimoji="0" lang="en-GB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(Clamping cylinder)</a:t>
              </a:r>
            </a:p>
          </p:txBody>
        </p:sp>
        <p:sp>
          <p:nvSpPr>
            <p:cNvPr id="4" name="Rectangle 3"/>
            <p:cNvSpPr txBox="1">
              <a:spLocks noChangeArrowheads="1"/>
            </p:cNvSpPr>
            <p:nvPr/>
          </p:nvSpPr>
          <p:spPr>
            <a:xfrm>
              <a:off x="652420" y="1195879"/>
              <a:ext cx="7038621" cy="361736"/>
            </a:xfrm>
            <a:prstGeom prst="rect">
              <a:avLst/>
            </a:prstGeom>
            <a:noFill/>
          </p:spPr>
          <p:txBody>
            <a:bodyPr lIns="82550" tIns="41275" rIns="82550" bIns="41275"/>
            <a:lstStyle/>
            <a:p>
              <a:pPr marL="476250" marR="0" lvl="0" indent="-476250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     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Được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sử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dụng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trong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một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không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gian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hẹp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nơi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chỉ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cần</a:t>
              </a:r>
              <a:r>
                <a:rPr lang="en-GB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những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hành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trình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ngắn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</a:rPr>
                <a:t>. </a:t>
              </a:r>
            </a:p>
          </p:txBody>
        </p:sp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364968" y="2176864"/>
              <a:ext cx="1164430" cy="547967"/>
              <a:chOff x="3841" y="976"/>
              <a:chExt cx="597" cy="316"/>
            </a:xfrm>
          </p:grpSpPr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3984" y="1074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>
                <a:off x="3984" y="1121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8"/>
              <p:cNvSpPr>
                <a:spLocks noChangeShapeType="1"/>
              </p:cNvSpPr>
              <p:nvPr/>
            </p:nvSpPr>
            <p:spPr bwMode="auto">
              <a:xfrm>
                <a:off x="3980" y="979"/>
                <a:ext cx="0" cy="2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3917" y="979"/>
                <a:ext cx="0" cy="2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3841" y="976"/>
                <a:ext cx="493" cy="242"/>
              </a:xfrm>
              <a:custGeom>
                <a:avLst/>
                <a:gdLst>
                  <a:gd name="T0" fmla="*/ 492 w 493"/>
                  <a:gd name="T1" fmla="*/ 96 h 242"/>
                  <a:gd name="T2" fmla="*/ 492 w 493"/>
                  <a:gd name="T3" fmla="*/ 0 h 242"/>
                  <a:gd name="T4" fmla="*/ 0 w 493"/>
                  <a:gd name="T5" fmla="*/ 0 h 242"/>
                  <a:gd name="T6" fmla="*/ 0 w 493"/>
                  <a:gd name="T7" fmla="*/ 241 h 242"/>
                  <a:gd name="T8" fmla="*/ 492 w 493"/>
                  <a:gd name="T9" fmla="*/ 241 h 242"/>
                  <a:gd name="T10" fmla="*/ 492 w 493"/>
                  <a:gd name="T11" fmla="*/ 147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3"/>
                  <a:gd name="T19" fmla="*/ 0 h 242"/>
                  <a:gd name="T20" fmla="*/ 493 w 493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3" h="242">
                    <a:moveTo>
                      <a:pt x="492" y="96"/>
                    </a:moveTo>
                    <a:lnTo>
                      <a:pt x="492" y="0"/>
                    </a:lnTo>
                    <a:lnTo>
                      <a:pt x="0" y="0"/>
                    </a:lnTo>
                    <a:lnTo>
                      <a:pt x="0" y="241"/>
                    </a:lnTo>
                    <a:lnTo>
                      <a:pt x="492" y="241"/>
                    </a:lnTo>
                    <a:lnTo>
                      <a:pt x="492" y="147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" name="Group 11"/>
              <p:cNvGrpSpPr>
                <a:grpSpLocks/>
              </p:cNvGrpSpPr>
              <p:nvPr/>
            </p:nvGrpSpPr>
            <p:grpSpPr bwMode="auto">
              <a:xfrm>
                <a:off x="3849" y="1157"/>
                <a:ext cx="52" cy="135"/>
                <a:chOff x="3849" y="1157"/>
                <a:chExt cx="52" cy="135"/>
              </a:xfrm>
            </p:grpSpPr>
            <p:sp>
              <p:nvSpPr>
                <p:cNvPr id="14" name="Line 12"/>
                <p:cNvSpPr>
                  <a:spLocks noChangeShapeType="1"/>
                </p:cNvSpPr>
                <p:nvPr/>
              </p:nvSpPr>
              <p:spPr bwMode="auto">
                <a:xfrm>
                  <a:off x="3875" y="1213"/>
                  <a:ext cx="0" cy="7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>
                  <a:off x="3849" y="1157"/>
                  <a:ext cx="52" cy="52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AutoShape 14"/>
              <p:cNvSpPr>
                <a:spLocks noChangeArrowheads="1"/>
              </p:cNvSpPr>
              <p:nvPr/>
            </p:nvSpPr>
            <p:spPr bwMode="auto">
              <a:xfrm rot="10800000" flipH="1">
                <a:off x="4275" y="1227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3984" y="1000"/>
                <a:ext cx="345" cy="204"/>
              </a:xfrm>
              <a:custGeom>
                <a:avLst/>
                <a:gdLst>
                  <a:gd name="T0" fmla="*/ 344 w 345"/>
                  <a:gd name="T1" fmla="*/ 130 h 204"/>
                  <a:gd name="T2" fmla="*/ 325 w 345"/>
                  <a:gd name="T3" fmla="*/ 203 h 204"/>
                  <a:gd name="T4" fmla="*/ 264 w 345"/>
                  <a:gd name="T5" fmla="*/ 0 h 204"/>
                  <a:gd name="T6" fmla="*/ 203 w 345"/>
                  <a:gd name="T7" fmla="*/ 203 h 204"/>
                  <a:gd name="T8" fmla="*/ 142 w 345"/>
                  <a:gd name="T9" fmla="*/ 0 h 204"/>
                  <a:gd name="T10" fmla="*/ 81 w 345"/>
                  <a:gd name="T11" fmla="*/ 203 h 204"/>
                  <a:gd name="T12" fmla="*/ 20 w 345"/>
                  <a:gd name="T13" fmla="*/ 0 h 204"/>
                  <a:gd name="T14" fmla="*/ 0 w 345"/>
                  <a:gd name="T15" fmla="*/ 102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5"/>
                  <a:gd name="T25" fmla="*/ 0 h 204"/>
                  <a:gd name="T26" fmla="*/ 345 w 345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5" h="204">
                    <a:moveTo>
                      <a:pt x="344" y="130"/>
                    </a:moveTo>
                    <a:lnTo>
                      <a:pt x="325" y="203"/>
                    </a:lnTo>
                    <a:lnTo>
                      <a:pt x="264" y="0"/>
                    </a:lnTo>
                    <a:lnTo>
                      <a:pt x="203" y="203"/>
                    </a:lnTo>
                    <a:lnTo>
                      <a:pt x="142" y="0"/>
                    </a:lnTo>
                    <a:lnTo>
                      <a:pt x="81" y="203"/>
                    </a:lnTo>
                    <a:lnTo>
                      <a:pt x="20" y="0"/>
                    </a:lnTo>
                    <a:lnTo>
                      <a:pt x="0" y="10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6558516" y="2145402"/>
              <a:ext cx="1197407" cy="550503"/>
              <a:chOff x="3744" y="966"/>
              <a:chExt cx="752" cy="323"/>
            </a:xfrm>
          </p:grpSpPr>
          <p:grpSp>
            <p:nvGrpSpPr>
              <p:cNvPr id="18" name="Group 18"/>
              <p:cNvGrpSpPr>
                <a:grpSpLocks/>
              </p:cNvGrpSpPr>
              <p:nvPr/>
            </p:nvGrpSpPr>
            <p:grpSpPr bwMode="auto">
              <a:xfrm>
                <a:off x="4146" y="1066"/>
                <a:ext cx="350" cy="46"/>
                <a:chOff x="4146" y="1066"/>
                <a:chExt cx="350" cy="46"/>
              </a:xfrm>
            </p:grpSpPr>
            <p:sp>
              <p:nvSpPr>
                <p:cNvPr id="32" name="Line 19"/>
                <p:cNvSpPr>
                  <a:spLocks noChangeShapeType="1"/>
                </p:cNvSpPr>
                <p:nvPr/>
              </p:nvSpPr>
              <p:spPr bwMode="auto">
                <a:xfrm>
                  <a:off x="4146" y="1066"/>
                  <a:ext cx="35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0"/>
                <p:cNvSpPr>
                  <a:spLocks noChangeShapeType="1"/>
                </p:cNvSpPr>
                <p:nvPr/>
              </p:nvSpPr>
              <p:spPr bwMode="auto">
                <a:xfrm>
                  <a:off x="4146" y="1112"/>
                  <a:ext cx="350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>
                <a:off x="4036" y="1210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utoShape 22"/>
              <p:cNvSpPr>
                <a:spLocks noChangeArrowheads="1"/>
              </p:cNvSpPr>
              <p:nvPr/>
            </p:nvSpPr>
            <p:spPr bwMode="auto">
              <a:xfrm>
                <a:off x="4010" y="1154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3"/>
              <p:cNvSpPr>
                <a:spLocks noChangeShapeType="1"/>
              </p:cNvSpPr>
              <p:nvPr/>
            </p:nvSpPr>
            <p:spPr bwMode="auto">
              <a:xfrm>
                <a:off x="4084" y="968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>
                <a:off x="4147" y="968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25"/>
              <p:cNvGrpSpPr>
                <a:grpSpLocks/>
              </p:cNvGrpSpPr>
              <p:nvPr/>
            </p:nvGrpSpPr>
            <p:grpSpPr bwMode="auto">
              <a:xfrm>
                <a:off x="4310" y="1154"/>
                <a:ext cx="52" cy="135"/>
                <a:chOff x="4310" y="1154"/>
                <a:chExt cx="52" cy="135"/>
              </a:xfrm>
            </p:grpSpPr>
            <p:sp>
              <p:nvSpPr>
                <p:cNvPr id="30" name="Line 26"/>
                <p:cNvSpPr>
                  <a:spLocks noChangeShapeType="1"/>
                </p:cNvSpPr>
                <p:nvPr/>
              </p:nvSpPr>
              <p:spPr bwMode="auto">
                <a:xfrm>
                  <a:off x="4336" y="1210"/>
                  <a:ext cx="0" cy="7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utoShape 27"/>
                <p:cNvSpPr>
                  <a:spLocks noChangeArrowheads="1"/>
                </p:cNvSpPr>
                <p:nvPr/>
              </p:nvSpPr>
              <p:spPr bwMode="auto">
                <a:xfrm>
                  <a:off x="4310" y="1154"/>
                  <a:ext cx="52" cy="52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8"/>
              <p:cNvGrpSpPr>
                <a:grpSpLocks/>
              </p:cNvGrpSpPr>
              <p:nvPr/>
            </p:nvGrpSpPr>
            <p:grpSpPr bwMode="auto">
              <a:xfrm>
                <a:off x="3744" y="1066"/>
                <a:ext cx="339" cy="46"/>
                <a:chOff x="3744" y="1066"/>
                <a:chExt cx="339" cy="46"/>
              </a:xfrm>
            </p:grpSpPr>
            <p:sp>
              <p:nvSpPr>
                <p:cNvPr id="28" name="Line 29"/>
                <p:cNvSpPr>
                  <a:spLocks noChangeShapeType="1"/>
                </p:cNvSpPr>
                <p:nvPr/>
              </p:nvSpPr>
              <p:spPr bwMode="auto">
                <a:xfrm>
                  <a:off x="3744" y="1066"/>
                  <a:ext cx="33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30"/>
                <p:cNvSpPr>
                  <a:spLocks noChangeShapeType="1"/>
                </p:cNvSpPr>
                <p:nvPr/>
              </p:nvSpPr>
              <p:spPr bwMode="auto">
                <a:xfrm>
                  <a:off x="3744" y="1112"/>
                  <a:ext cx="33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31"/>
              <p:cNvGrpSpPr>
                <a:grpSpLocks/>
              </p:cNvGrpSpPr>
              <p:nvPr/>
            </p:nvGrpSpPr>
            <p:grpSpPr bwMode="auto">
              <a:xfrm>
                <a:off x="4004" y="966"/>
                <a:ext cx="365" cy="245"/>
                <a:chOff x="4004" y="966"/>
                <a:chExt cx="365" cy="245"/>
              </a:xfrm>
            </p:grpSpPr>
            <p:sp>
              <p:nvSpPr>
                <p:cNvPr id="26" name="Freeform 32"/>
                <p:cNvSpPr>
                  <a:spLocks/>
                </p:cNvSpPr>
                <p:nvPr/>
              </p:nvSpPr>
              <p:spPr bwMode="auto">
                <a:xfrm>
                  <a:off x="4004" y="966"/>
                  <a:ext cx="365" cy="97"/>
                </a:xfrm>
                <a:custGeom>
                  <a:avLst/>
                  <a:gdLst>
                    <a:gd name="T0" fmla="*/ 0 w 365"/>
                    <a:gd name="T1" fmla="*/ 96 h 97"/>
                    <a:gd name="T2" fmla="*/ 0 w 365"/>
                    <a:gd name="T3" fmla="*/ 0 h 97"/>
                    <a:gd name="T4" fmla="*/ 364 w 365"/>
                    <a:gd name="T5" fmla="*/ 0 h 97"/>
                    <a:gd name="T6" fmla="*/ 364 w 365"/>
                    <a:gd name="T7" fmla="*/ 96 h 9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65"/>
                    <a:gd name="T13" fmla="*/ 0 h 97"/>
                    <a:gd name="T14" fmla="*/ 365 w 365"/>
                    <a:gd name="T15" fmla="*/ 97 h 9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65" h="97">
                      <a:moveTo>
                        <a:pt x="0" y="96"/>
                      </a:moveTo>
                      <a:lnTo>
                        <a:pt x="0" y="0"/>
                      </a:lnTo>
                      <a:lnTo>
                        <a:pt x="364" y="0"/>
                      </a:lnTo>
                      <a:lnTo>
                        <a:pt x="364" y="96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/>
              </p:nvSpPr>
              <p:spPr bwMode="auto">
                <a:xfrm>
                  <a:off x="4004" y="1114"/>
                  <a:ext cx="365" cy="97"/>
                </a:xfrm>
                <a:custGeom>
                  <a:avLst/>
                  <a:gdLst>
                    <a:gd name="T0" fmla="*/ 0 w 365"/>
                    <a:gd name="T1" fmla="*/ 0 h 97"/>
                    <a:gd name="T2" fmla="*/ 0 w 365"/>
                    <a:gd name="T3" fmla="*/ 96 h 97"/>
                    <a:gd name="T4" fmla="*/ 364 w 365"/>
                    <a:gd name="T5" fmla="*/ 96 h 97"/>
                    <a:gd name="T6" fmla="*/ 364 w 365"/>
                    <a:gd name="T7" fmla="*/ 0 h 9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65"/>
                    <a:gd name="T13" fmla="*/ 0 h 97"/>
                    <a:gd name="T14" fmla="*/ 365 w 365"/>
                    <a:gd name="T15" fmla="*/ 97 h 9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65" h="97">
                      <a:moveTo>
                        <a:pt x="0" y="0"/>
                      </a:moveTo>
                      <a:lnTo>
                        <a:pt x="0" y="96"/>
                      </a:lnTo>
                      <a:lnTo>
                        <a:pt x="364" y="96"/>
                      </a:lnTo>
                      <a:lnTo>
                        <a:pt x="364" y="0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35" name="Actu013.AVI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129263" y="1582961"/>
              <a:ext cx="1075363" cy="1681322"/>
            </a:xfrm>
            <a:prstGeom prst="rect">
              <a:avLst/>
            </a:prstGeom>
          </p:spPr>
        </p:pic>
        <p:pic>
          <p:nvPicPr>
            <p:cNvPr id="36" name="Actu014.AVI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link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4623070" y="1582961"/>
              <a:ext cx="1347112" cy="170116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767185" y="1739453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26135" y="1747224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8" name="Rectangle 1"/>
            <p:cNvSpPr>
              <a:spLocks noChangeArrowheads="1"/>
            </p:cNvSpPr>
            <p:nvPr/>
          </p:nvSpPr>
          <p:spPr bwMode="auto">
            <a:xfrm>
              <a:off x="306493" y="3618474"/>
              <a:ext cx="4586675" cy="369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76176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de-DE" sz="1600" b="1" i="0" u="none" strike="noStrike" cap="none" normalizeH="0" baseline="0" dirty="0" smtClean="0">
                  <a:ln>
                    <a:noFill/>
                  </a:ln>
                  <a:latin typeface="+mj-lt"/>
                  <a:cs typeface="Arial" pitchFamily="34" charset="0"/>
                </a:rPr>
                <a:t> 3.7 Xi lanh màng </a:t>
              </a:r>
              <a:r>
                <a:rPr lang="en-GB" sz="1600" dirty="0" smtClean="0">
                  <a:latin typeface="+mj-lt"/>
                </a:rPr>
                <a:t>(Bellows)</a:t>
              </a:r>
              <a:endParaRPr kumimoji="0" lang="de-DE" sz="1600" i="0" u="none" strike="noStrike" cap="none" normalizeH="0" baseline="0" dirty="0" smtClean="0">
                <a:ln>
                  <a:noFill/>
                </a:ln>
                <a:latin typeface="+mj-lt"/>
                <a:cs typeface="Arial" pitchFamily="34" charset="0"/>
              </a:endParaRPr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>
            <a:xfrm>
              <a:off x="152400" y="3967575"/>
              <a:ext cx="8527640" cy="1317360"/>
            </a:xfrm>
            <a:prstGeom prst="rect">
              <a:avLst/>
            </a:prstGeom>
            <a:noFill/>
          </p:spPr>
          <p:txBody>
            <a:bodyPr lIns="82550" tIns="41275" rIns="82550" bIns="41275"/>
            <a:lstStyle/>
            <a:p>
              <a:pPr marL="231775" marR="0" lvl="0" indent="-231775" algn="just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Nguyên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lý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hoạt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động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: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của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xy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màng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cũng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tương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tư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̣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như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xylanh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tác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dụng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đơn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,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xy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màng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kiểu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cuộn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có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khoảng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chạy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lớn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hơn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xy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màng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kiểu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hộp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. </a:t>
              </a:r>
            </a:p>
            <a:p>
              <a:pPr marL="231775" marR="0" lvl="0" indent="-231775" algn="just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Do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khoảng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chạy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nhỏ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nên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xy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màng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thường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được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dùng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trong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điểu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khiển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, ví dụ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trong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công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nghiệp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ô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tô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(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điều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khiển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phanh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,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ly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hợp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...).</a:t>
              </a:r>
              <a:endParaRPr kumimoji="0" lang="en-GB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charset="0"/>
              </a:endParaRPr>
            </a:p>
            <a:p>
              <a:pPr marL="231775" marR="0" lvl="0" indent="-231775" algn="just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Duỗi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ra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khi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được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thổi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phồng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.</a:t>
              </a:r>
            </a:p>
          </p:txBody>
        </p:sp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8">
              <a:grayscl/>
            </a:blip>
            <a:srcRect/>
            <a:stretch>
              <a:fillRect/>
            </a:stretch>
          </p:blipFill>
          <p:spPr bwMode="auto">
            <a:xfrm>
              <a:off x="5285625" y="4849283"/>
              <a:ext cx="1760587" cy="1354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" name="Group 8"/>
            <p:cNvGrpSpPr>
              <a:grpSpLocks/>
            </p:cNvGrpSpPr>
            <p:nvPr/>
          </p:nvGrpSpPr>
          <p:grpSpPr bwMode="auto">
            <a:xfrm>
              <a:off x="7507454" y="5460845"/>
              <a:ext cx="355671" cy="508102"/>
              <a:chOff x="3767" y="1032"/>
              <a:chExt cx="250" cy="413"/>
            </a:xfrm>
          </p:grpSpPr>
          <p:grpSp>
            <p:nvGrpSpPr>
              <p:cNvPr id="42" name="Group 9"/>
              <p:cNvGrpSpPr>
                <a:grpSpLocks/>
              </p:cNvGrpSpPr>
              <p:nvPr/>
            </p:nvGrpSpPr>
            <p:grpSpPr bwMode="auto">
              <a:xfrm>
                <a:off x="3767" y="1032"/>
                <a:ext cx="250" cy="180"/>
                <a:chOff x="3767" y="1032"/>
                <a:chExt cx="250" cy="180"/>
              </a:xfrm>
            </p:grpSpPr>
            <p:sp>
              <p:nvSpPr>
                <p:cNvPr id="47" name="Freeform 10"/>
                <p:cNvSpPr>
                  <a:spLocks/>
                </p:cNvSpPr>
                <p:nvPr/>
              </p:nvSpPr>
              <p:spPr bwMode="auto">
                <a:xfrm>
                  <a:off x="3767" y="1086"/>
                  <a:ext cx="250" cy="126"/>
                </a:xfrm>
                <a:custGeom>
                  <a:avLst/>
                  <a:gdLst>
                    <a:gd name="T0" fmla="*/ 62 w 250"/>
                    <a:gd name="T1" fmla="*/ 124 h 126"/>
                    <a:gd name="T2" fmla="*/ 187 w 250"/>
                    <a:gd name="T3" fmla="*/ 124 h 126"/>
                    <a:gd name="T4" fmla="*/ 192 w 250"/>
                    <a:gd name="T5" fmla="*/ 125 h 126"/>
                    <a:gd name="T6" fmla="*/ 216 w 250"/>
                    <a:gd name="T7" fmla="*/ 118 h 126"/>
                    <a:gd name="T8" fmla="*/ 234 w 250"/>
                    <a:gd name="T9" fmla="*/ 103 h 126"/>
                    <a:gd name="T10" fmla="*/ 249 w 250"/>
                    <a:gd name="T11" fmla="*/ 63 h 126"/>
                    <a:gd name="T12" fmla="*/ 249 w 250"/>
                    <a:gd name="T13" fmla="*/ 52 h 126"/>
                    <a:gd name="T14" fmla="*/ 246 w 250"/>
                    <a:gd name="T15" fmla="*/ 41 h 126"/>
                    <a:gd name="T16" fmla="*/ 235 w 250"/>
                    <a:gd name="T17" fmla="*/ 21 h 126"/>
                    <a:gd name="T18" fmla="*/ 218 w 250"/>
                    <a:gd name="T19" fmla="*/ 7 h 126"/>
                    <a:gd name="T20" fmla="*/ 192 w 250"/>
                    <a:gd name="T21" fmla="*/ 0 h 126"/>
                    <a:gd name="T22" fmla="*/ 187 w 250"/>
                    <a:gd name="T23" fmla="*/ 0 h 126"/>
                    <a:gd name="T24" fmla="*/ 62 w 250"/>
                    <a:gd name="T25" fmla="*/ 0 h 126"/>
                    <a:gd name="T26" fmla="*/ 57 w 250"/>
                    <a:gd name="T27" fmla="*/ 0 h 126"/>
                    <a:gd name="T28" fmla="*/ 33 w 250"/>
                    <a:gd name="T29" fmla="*/ 6 h 126"/>
                    <a:gd name="T30" fmla="*/ 14 w 250"/>
                    <a:gd name="T31" fmla="*/ 20 h 126"/>
                    <a:gd name="T32" fmla="*/ 0 w 250"/>
                    <a:gd name="T33" fmla="*/ 61 h 126"/>
                    <a:gd name="T34" fmla="*/ 14 w 250"/>
                    <a:gd name="T35" fmla="*/ 103 h 126"/>
                    <a:gd name="T36" fmla="*/ 32 w 250"/>
                    <a:gd name="T37" fmla="*/ 118 h 126"/>
                    <a:gd name="T38" fmla="*/ 57 w 250"/>
                    <a:gd name="T39" fmla="*/ 125 h 126"/>
                    <a:gd name="T40" fmla="*/ 62 w 250"/>
                    <a:gd name="T41" fmla="*/ 124 h 12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0"/>
                    <a:gd name="T64" fmla="*/ 0 h 126"/>
                    <a:gd name="T65" fmla="*/ 250 w 250"/>
                    <a:gd name="T66" fmla="*/ 126 h 12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0" h="126">
                      <a:moveTo>
                        <a:pt x="62" y="124"/>
                      </a:moveTo>
                      <a:lnTo>
                        <a:pt x="187" y="124"/>
                      </a:lnTo>
                      <a:lnTo>
                        <a:pt x="192" y="125"/>
                      </a:lnTo>
                      <a:lnTo>
                        <a:pt x="216" y="118"/>
                      </a:lnTo>
                      <a:lnTo>
                        <a:pt x="234" y="103"/>
                      </a:lnTo>
                      <a:lnTo>
                        <a:pt x="249" y="63"/>
                      </a:lnTo>
                      <a:lnTo>
                        <a:pt x="249" y="52"/>
                      </a:lnTo>
                      <a:lnTo>
                        <a:pt x="246" y="41"/>
                      </a:lnTo>
                      <a:lnTo>
                        <a:pt x="235" y="21"/>
                      </a:lnTo>
                      <a:lnTo>
                        <a:pt x="218" y="7"/>
                      </a:lnTo>
                      <a:lnTo>
                        <a:pt x="192" y="0"/>
                      </a:lnTo>
                      <a:lnTo>
                        <a:pt x="187" y="0"/>
                      </a:lnTo>
                      <a:lnTo>
                        <a:pt x="62" y="0"/>
                      </a:lnTo>
                      <a:lnTo>
                        <a:pt x="57" y="0"/>
                      </a:lnTo>
                      <a:lnTo>
                        <a:pt x="33" y="6"/>
                      </a:lnTo>
                      <a:lnTo>
                        <a:pt x="14" y="20"/>
                      </a:lnTo>
                      <a:lnTo>
                        <a:pt x="0" y="61"/>
                      </a:lnTo>
                      <a:lnTo>
                        <a:pt x="14" y="103"/>
                      </a:lnTo>
                      <a:lnTo>
                        <a:pt x="32" y="118"/>
                      </a:lnTo>
                      <a:lnTo>
                        <a:pt x="57" y="125"/>
                      </a:lnTo>
                      <a:lnTo>
                        <a:pt x="62" y="12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Rectangle 11"/>
                <p:cNvSpPr>
                  <a:spLocks noChangeArrowheads="1"/>
                </p:cNvSpPr>
                <p:nvPr/>
              </p:nvSpPr>
              <p:spPr bwMode="auto">
                <a:xfrm>
                  <a:off x="3771" y="1032"/>
                  <a:ext cx="241" cy="4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Rectangle 12"/>
              <p:cNvSpPr>
                <a:spLocks noChangeArrowheads="1"/>
              </p:cNvSpPr>
              <p:nvPr/>
            </p:nvSpPr>
            <p:spPr bwMode="auto">
              <a:xfrm>
                <a:off x="3771" y="1341"/>
                <a:ext cx="241" cy="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utoShape 13"/>
              <p:cNvSpPr>
                <a:spLocks noChangeArrowheads="1"/>
              </p:cNvSpPr>
              <p:nvPr/>
            </p:nvSpPr>
            <p:spPr bwMode="auto">
              <a:xfrm>
                <a:off x="3865" y="1284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Line 14"/>
              <p:cNvSpPr>
                <a:spLocks noChangeShapeType="1"/>
              </p:cNvSpPr>
              <p:nvPr/>
            </p:nvSpPr>
            <p:spPr bwMode="auto">
              <a:xfrm>
                <a:off x="3891" y="1337"/>
                <a:ext cx="0" cy="1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15"/>
              <p:cNvSpPr>
                <a:spLocks/>
              </p:cNvSpPr>
              <p:nvPr/>
            </p:nvSpPr>
            <p:spPr bwMode="auto">
              <a:xfrm>
                <a:off x="3767" y="1212"/>
                <a:ext cx="250" cy="126"/>
              </a:xfrm>
              <a:custGeom>
                <a:avLst/>
                <a:gdLst>
                  <a:gd name="T0" fmla="*/ 62 w 250"/>
                  <a:gd name="T1" fmla="*/ 124 h 126"/>
                  <a:gd name="T2" fmla="*/ 187 w 250"/>
                  <a:gd name="T3" fmla="*/ 124 h 126"/>
                  <a:gd name="T4" fmla="*/ 192 w 250"/>
                  <a:gd name="T5" fmla="*/ 125 h 126"/>
                  <a:gd name="T6" fmla="*/ 216 w 250"/>
                  <a:gd name="T7" fmla="*/ 118 h 126"/>
                  <a:gd name="T8" fmla="*/ 234 w 250"/>
                  <a:gd name="T9" fmla="*/ 103 h 126"/>
                  <a:gd name="T10" fmla="*/ 249 w 250"/>
                  <a:gd name="T11" fmla="*/ 63 h 126"/>
                  <a:gd name="T12" fmla="*/ 249 w 250"/>
                  <a:gd name="T13" fmla="*/ 52 h 126"/>
                  <a:gd name="T14" fmla="*/ 246 w 250"/>
                  <a:gd name="T15" fmla="*/ 41 h 126"/>
                  <a:gd name="T16" fmla="*/ 235 w 250"/>
                  <a:gd name="T17" fmla="*/ 21 h 126"/>
                  <a:gd name="T18" fmla="*/ 218 w 250"/>
                  <a:gd name="T19" fmla="*/ 7 h 126"/>
                  <a:gd name="T20" fmla="*/ 192 w 250"/>
                  <a:gd name="T21" fmla="*/ 0 h 126"/>
                  <a:gd name="T22" fmla="*/ 187 w 250"/>
                  <a:gd name="T23" fmla="*/ 0 h 126"/>
                  <a:gd name="T24" fmla="*/ 62 w 250"/>
                  <a:gd name="T25" fmla="*/ 0 h 126"/>
                  <a:gd name="T26" fmla="*/ 57 w 250"/>
                  <a:gd name="T27" fmla="*/ 0 h 126"/>
                  <a:gd name="T28" fmla="*/ 33 w 250"/>
                  <a:gd name="T29" fmla="*/ 6 h 126"/>
                  <a:gd name="T30" fmla="*/ 14 w 250"/>
                  <a:gd name="T31" fmla="*/ 20 h 126"/>
                  <a:gd name="T32" fmla="*/ 0 w 250"/>
                  <a:gd name="T33" fmla="*/ 61 h 126"/>
                  <a:gd name="T34" fmla="*/ 14 w 250"/>
                  <a:gd name="T35" fmla="*/ 103 h 126"/>
                  <a:gd name="T36" fmla="*/ 32 w 250"/>
                  <a:gd name="T37" fmla="*/ 118 h 126"/>
                  <a:gd name="T38" fmla="*/ 57 w 250"/>
                  <a:gd name="T39" fmla="*/ 125 h 126"/>
                  <a:gd name="T40" fmla="*/ 62 w 250"/>
                  <a:gd name="T41" fmla="*/ 124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50"/>
                  <a:gd name="T64" fmla="*/ 0 h 126"/>
                  <a:gd name="T65" fmla="*/ 250 w 250"/>
                  <a:gd name="T66" fmla="*/ 126 h 12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50" h="126">
                    <a:moveTo>
                      <a:pt x="62" y="124"/>
                    </a:moveTo>
                    <a:lnTo>
                      <a:pt x="187" y="124"/>
                    </a:lnTo>
                    <a:lnTo>
                      <a:pt x="192" y="125"/>
                    </a:lnTo>
                    <a:lnTo>
                      <a:pt x="216" y="118"/>
                    </a:lnTo>
                    <a:lnTo>
                      <a:pt x="234" y="103"/>
                    </a:lnTo>
                    <a:lnTo>
                      <a:pt x="249" y="63"/>
                    </a:lnTo>
                    <a:lnTo>
                      <a:pt x="249" y="52"/>
                    </a:lnTo>
                    <a:lnTo>
                      <a:pt x="246" y="41"/>
                    </a:lnTo>
                    <a:lnTo>
                      <a:pt x="235" y="21"/>
                    </a:lnTo>
                    <a:lnTo>
                      <a:pt x="218" y="7"/>
                    </a:lnTo>
                    <a:lnTo>
                      <a:pt x="192" y="0"/>
                    </a:lnTo>
                    <a:lnTo>
                      <a:pt x="187" y="0"/>
                    </a:lnTo>
                    <a:lnTo>
                      <a:pt x="62" y="0"/>
                    </a:lnTo>
                    <a:lnTo>
                      <a:pt x="57" y="0"/>
                    </a:lnTo>
                    <a:lnTo>
                      <a:pt x="33" y="6"/>
                    </a:lnTo>
                    <a:lnTo>
                      <a:pt x="14" y="20"/>
                    </a:lnTo>
                    <a:lnTo>
                      <a:pt x="0" y="61"/>
                    </a:lnTo>
                    <a:lnTo>
                      <a:pt x="14" y="103"/>
                    </a:lnTo>
                    <a:lnTo>
                      <a:pt x="32" y="118"/>
                    </a:lnTo>
                    <a:lnTo>
                      <a:pt x="57" y="125"/>
                    </a:lnTo>
                    <a:lnTo>
                      <a:pt x="62" y="124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345006" y="4892162"/>
              <a:ext cx="1022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6604" y="5814550"/>
              <a:ext cx="2066736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46468" y="6254480"/>
              <a:ext cx="795541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https://drive.google.com/file/d/1xTQ_Z6LR2u_0NKKD__8Mby3aAhcqzPAH/view?usp=sharing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4400" y="985994"/>
            <a:ext cx="7162800" cy="5558293"/>
            <a:chOff x="914400" y="985994"/>
            <a:chExt cx="7162800" cy="5558293"/>
          </a:xfrm>
        </p:grpSpPr>
        <p:sp>
          <p:nvSpPr>
            <p:cNvPr id="6" name="Rectangle 2"/>
            <p:cNvSpPr txBox="1">
              <a:spLocks noChangeArrowheads="1"/>
            </p:cNvSpPr>
            <p:nvPr/>
          </p:nvSpPr>
          <p:spPr>
            <a:xfrm>
              <a:off x="990600" y="985994"/>
              <a:ext cx="3581400" cy="457200"/>
            </a:xfrm>
            <a:prstGeom prst="rect">
              <a:avLst/>
            </a:prstGeom>
          </p:spPr>
          <p:txBody>
            <a:bodyPr rtlCol="0">
              <a:normAutofit fontScale="97500"/>
            </a:bodyPr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3.8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Một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sô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́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loại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xy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lanh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đặc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biệt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1447800" y="1905000"/>
              <a:ext cx="1828800" cy="1497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5023388" y="1775627"/>
              <a:ext cx="2362200" cy="158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295400" y="1433155"/>
              <a:ext cx="22251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Xy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kiểu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mâm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cặp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   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410200" y="1433155"/>
              <a:ext cx="158857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Xy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kiểu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êtô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</a:p>
          </p:txBody>
        </p:sp>
        <p:graphicFrame>
          <p:nvGraphicFramePr>
            <p:cNvPr id="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7218379"/>
                </p:ext>
              </p:extLst>
            </p:nvPr>
          </p:nvGraphicFramePr>
          <p:xfrm>
            <a:off x="1066800" y="3977566"/>
            <a:ext cx="7010400" cy="25667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2" name="Visio" r:id="rId5" imgW="3700981" imgH="1520403" progId="">
                    <p:embed/>
                  </p:oleObj>
                </mc:Choice>
                <mc:Fallback>
                  <p:oleObj name="Visio" r:id="rId5" imgW="3700981" imgH="1520403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3977566"/>
                          <a:ext cx="7010400" cy="256672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2"/>
            <p:cNvSpPr txBox="1">
              <a:spLocks noChangeArrowheads="1"/>
            </p:cNvSpPr>
            <p:nvPr/>
          </p:nvSpPr>
          <p:spPr>
            <a:xfrm>
              <a:off x="914400" y="3609300"/>
              <a:ext cx="4724400" cy="533400"/>
            </a:xfrm>
            <a:prstGeom prst="rect">
              <a:avLst/>
            </a:prstGeom>
          </p:spPr>
          <p:txBody>
            <a:bodyPr rtlCol="0">
              <a:normAutofit fontScale="97500"/>
            </a:bodyPr>
            <a:lstStyle/>
            <a:p>
              <a:pPr marL="800100" marR="0" lvl="0" indent="-80010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Một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sô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́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loại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xy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lanh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tay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gắp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đặc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uLnTx/>
                  <a:uFillTx/>
                  <a:latin typeface="+mj-lt"/>
                  <a:ea typeface="+mj-ea"/>
                  <a:cs typeface="+mj-cs"/>
                </a:rPr>
                <a:t>biệt</a:t>
              </a:r>
              <a:endPara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1273148"/>
            <a:ext cx="7774250" cy="3679852"/>
            <a:chOff x="838200" y="1273148"/>
            <a:chExt cx="7774250" cy="3679852"/>
          </a:xfrm>
        </p:grpSpPr>
        <p:sp>
          <p:nvSpPr>
            <p:cNvPr id="60" name="Rectangle 2"/>
            <p:cNvSpPr txBox="1">
              <a:spLocks noChangeArrowheads="1"/>
            </p:cNvSpPr>
            <p:nvPr/>
          </p:nvSpPr>
          <p:spPr>
            <a:xfrm>
              <a:off x="838200" y="1273148"/>
              <a:ext cx="4495800" cy="361950"/>
            </a:xfrm>
            <a:prstGeom prst="rect">
              <a:avLst/>
            </a:prstGeom>
          </p:spPr>
          <p:txBody>
            <a:bodyPr rtlCol="0">
              <a:normAutofit fontScale="97500"/>
            </a:bodyPr>
            <a:lstStyle/>
            <a:p>
              <a:pPr marL="800100" marR="0" lvl="0" indent="-80010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3.9 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Các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kiểu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lắp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( </a:t>
              </a:r>
              <a:r>
                <a:rPr lang="en-US" sz="1600" b="1" dirty="0" err="1" smtClean="0">
                  <a:latin typeface="+mj-lt"/>
                  <a:ea typeface="+mj-ea"/>
                  <a:cs typeface="+mj-cs"/>
                </a:rPr>
                <a:t>định</a:t>
              </a:r>
              <a:r>
                <a:rPr lang="en-US" sz="1600" b="1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US" sz="1600" b="1" dirty="0" err="1" smtClean="0">
                  <a:latin typeface="+mj-lt"/>
                  <a:ea typeface="+mj-ea"/>
                  <a:cs typeface="+mj-cs"/>
                </a:rPr>
                <a:t>vị</a:t>
              </a:r>
              <a:r>
                <a:rPr lang="en-US" sz="1600" b="1" dirty="0" smtClean="0">
                  <a:latin typeface="+mj-lt"/>
                  <a:ea typeface="+mj-ea"/>
                  <a:cs typeface="+mj-cs"/>
                </a:rPr>
                <a:t>)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xy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lanh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pic>
          <p:nvPicPr>
            <p:cNvPr id="61" name="Picture 6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12" y="2120874"/>
              <a:ext cx="1492724" cy="1103070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38200" y="1758924"/>
              <a:ext cx="1819729" cy="344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marR="0" lvl="0" indent="-2286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+mj-lt"/>
                <a:buAutoNum type="arabicPeriod"/>
              </a:pPr>
              <a:r>
                <a:rPr lang="en-US" sz="1600" b="1" dirty="0" err="1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chân</a:t>
              </a:r>
              <a:endPara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214687" y="1790243"/>
              <a:ext cx="2370842" cy="355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en-US" sz="1600" b="1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bích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trước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1" y="2146046"/>
              <a:ext cx="1404250" cy="1077899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6142287" y="1833295"/>
              <a:ext cx="2216954" cy="355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3.  </a:t>
              </a:r>
              <a:r>
                <a:rPr lang="en-US" sz="1600" b="1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bích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6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189097"/>
              <a:ext cx="1369827" cy="1034847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862012" y="3376345"/>
              <a:ext cx="2257349" cy="355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4. </a:t>
              </a:r>
              <a:r>
                <a:rPr lang="en-US" sz="1600" b="1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khớp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bản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lề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8" name="Picture 6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1" y="3732147"/>
              <a:ext cx="1551988" cy="103484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3581400" y="3401772"/>
              <a:ext cx="2257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5. </a:t>
              </a:r>
              <a:r>
                <a:rPr lang="en-US" sz="1600" b="1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2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khớp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bản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lề</a:t>
              </a:r>
              <a:endParaRPr lang="en-US" sz="1600" dirty="0"/>
            </a:p>
          </p:txBody>
        </p:sp>
        <p:pic>
          <p:nvPicPr>
            <p:cNvPr id="70" name="Picture 69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52" y="3740326"/>
              <a:ext cx="1575648" cy="1026667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6142287" y="3401772"/>
              <a:ext cx="24701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6. </a:t>
              </a:r>
              <a:r>
                <a:rPr lang="en-US" sz="1600" b="1" dirty="0" err="1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sz="16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bằng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ngỗng</a:t>
              </a:r>
              <a:r>
                <a:rPr lang="en-US" sz="16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trục</a:t>
              </a:r>
              <a:endParaRPr lang="en-US" sz="1600" dirty="0"/>
            </a:p>
          </p:txBody>
        </p:sp>
        <p:pic>
          <p:nvPicPr>
            <p:cNvPr id="72" name="Picture 71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3886948"/>
              <a:ext cx="1629426" cy="1066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4609" y="832662"/>
            <a:ext cx="8770365" cy="5367964"/>
            <a:chOff x="224609" y="832662"/>
            <a:chExt cx="8770365" cy="5367964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838200" y="832662"/>
              <a:ext cx="40809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b="1" dirty="0" smtClean="0"/>
                <a:t>4 . Kết </a:t>
              </a:r>
              <a:r>
                <a:rPr lang="en-US" altLang="zh-TW" b="1" dirty="0" err="1" smtClean="0"/>
                <a:t>cấu</a:t>
              </a:r>
              <a:r>
                <a:rPr lang="en-US" altLang="zh-TW" b="1" dirty="0" smtClean="0"/>
                <a:t> </a:t>
              </a:r>
              <a:r>
                <a:rPr lang="en-US" altLang="zh-TW" b="1" dirty="0" err="1" smtClean="0"/>
                <a:t>và</a:t>
              </a:r>
              <a:r>
                <a:rPr lang="en-US" altLang="zh-TW" b="1" dirty="0" smtClean="0"/>
                <a:t> </a:t>
              </a:r>
              <a:r>
                <a:rPr lang="en-US" b="1" dirty="0" smtClean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b="1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b="1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 smtClean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b="1" dirty="0" smtClean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xi </a:t>
              </a:r>
              <a:r>
                <a:rPr lang="en-US" b="1" dirty="0" err="1" smtClean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endParaRPr lang="zh-TW" altLang="en-US" b="1" dirty="0">
                <a:latin typeface="+mj-lt"/>
              </a:endParaRPr>
            </a:p>
          </p:txBody>
        </p:sp>
        <p:pic>
          <p:nvPicPr>
            <p:cNvPr id="9" name="Picture 8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5" t="35189" r="36703" b="20227"/>
            <a:stretch/>
          </p:blipFill>
          <p:spPr bwMode="auto">
            <a:xfrm>
              <a:off x="4919146" y="1042368"/>
              <a:ext cx="4075828" cy="233214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6828" y="1203105"/>
              <a:ext cx="45601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Thân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trụ</a:t>
              </a:r>
              <a:r>
                <a:rPr lang="en-US" sz="1600" dirty="0" smtClean="0"/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Barrel </a:t>
              </a:r>
              <a:r>
                <a:rPr lang="en-US" sz="1600" dirty="0" err="1" smtClean="0"/>
                <a:t>và</a:t>
              </a:r>
              <a:r>
                <a:rPr lang="en-US" sz="1600" dirty="0" smtClean="0"/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Piston</a:t>
              </a:r>
              <a:r>
                <a:rPr lang="en-US" sz="1600" dirty="0" smtClean="0"/>
                <a:t>. </a:t>
              </a:r>
              <a:r>
                <a:rPr lang="en-US" sz="1600" dirty="0" err="1" smtClean="0"/>
                <a:t>Từ</a:t>
              </a:r>
              <a:r>
                <a:rPr lang="en-US" sz="1600" dirty="0" smtClean="0"/>
                <a:t> piston </a:t>
              </a:r>
              <a:r>
                <a:rPr lang="en-US" sz="1600" dirty="0" err="1" smtClean="0"/>
                <a:t>truyền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lực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vào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trục</a:t>
              </a:r>
              <a:r>
                <a:rPr lang="en-US" sz="1600" dirty="0" smtClean="0"/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(rod). </a:t>
              </a:r>
              <a:r>
                <a:rPr lang="en-US" sz="1600" dirty="0"/>
                <a:t>Cylinder Stroke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(piston rod)- </a:t>
              </a:r>
              <a:r>
                <a:rPr lang="en-US" sz="1600" dirty="0" err="1" smtClean="0"/>
                <a:t>lượng</a:t>
              </a:r>
              <a:r>
                <a:rPr lang="en-US" sz="1600" dirty="0" smtClean="0"/>
                <a:t> chạy </a:t>
              </a:r>
              <a:r>
                <a:rPr lang="en-US" sz="1600" dirty="0" err="1" smtClean="0"/>
                <a:t>xa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nhất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mà</a:t>
              </a:r>
              <a:r>
                <a:rPr lang="en-US" sz="1600" dirty="0" smtClean="0"/>
                <a:t> piston rod </a:t>
              </a:r>
              <a:r>
                <a:rPr lang="en-US" sz="1600" dirty="0" err="1" smtClean="0"/>
                <a:t>có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thể</a:t>
              </a:r>
              <a:r>
                <a:rPr lang="en-US" sz="1600" dirty="0" smtClean="0"/>
                <a:t> di </a:t>
              </a:r>
              <a:r>
                <a:rPr lang="en-US" sz="1600" dirty="0" err="1" smtClean="0"/>
                <a:t>chuyển</a:t>
              </a:r>
              <a:r>
                <a:rPr lang="en-US" sz="1600" dirty="0" smtClean="0"/>
                <a:t>.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4609" y="2204915"/>
              <a:ext cx="2769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a. </a:t>
              </a:r>
              <a:r>
                <a:rPr lang="en-US" sz="1600" b="1" dirty="0" err="1" smtClean="0"/>
                <a:t>Thông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số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chính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của</a:t>
              </a:r>
              <a:r>
                <a:rPr lang="en-US" sz="1600" b="1" dirty="0" smtClean="0"/>
                <a:t> xi </a:t>
              </a:r>
              <a:r>
                <a:rPr lang="en-US" sz="1600" b="1" dirty="0" err="1" smtClean="0"/>
                <a:t>lanh</a:t>
              </a:r>
              <a:r>
                <a:rPr lang="en-US" sz="1600" b="1" dirty="0" smtClean="0"/>
                <a:t>:  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823790" y="2264896"/>
              <a:ext cx="570669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D/d - 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6829" y="2443428"/>
              <a:ext cx="27372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/>
                <a:t>- </a:t>
              </a:r>
              <a:r>
                <a:rPr lang="en-US" sz="1400" dirty="0" err="1" smtClean="0"/>
                <a:t>Đường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kính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trong</a:t>
              </a:r>
              <a:r>
                <a:rPr lang="en-US" sz="1400" dirty="0" smtClean="0"/>
                <a:t> xi </a:t>
              </a:r>
              <a:r>
                <a:rPr lang="en-US" sz="1400" dirty="0" err="1" smtClean="0"/>
                <a:t>lanh</a:t>
              </a:r>
              <a:r>
                <a:rPr lang="en-US" sz="1400" dirty="0" smtClean="0"/>
                <a:t>: 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D [mm]</a:t>
              </a:r>
            </a:p>
          </p:txBody>
        </p:sp>
        <p:cxnSp>
          <p:nvCxnSpPr>
            <p:cNvPr id="6" name="Straight Arrow Connector 5"/>
            <p:cNvCxnSpPr>
              <a:stCxn id="10" idx="3"/>
            </p:cNvCxnSpPr>
            <p:nvPr/>
          </p:nvCxnSpPr>
          <p:spPr>
            <a:xfrm flipV="1">
              <a:off x="2994067" y="1878615"/>
              <a:ext cx="2814314" cy="772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784054" y="2208440"/>
              <a:ext cx="3671123" cy="7233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4712279" y="2755128"/>
              <a:ext cx="1742898" cy="404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5801477" y="2364570"/>
              <a:ext cx="1600200" cy="501565"/>
              <a:chOff x="5282898" y="2443834"/>
              <a:chExt cx="1600200" cy="5015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5282898" y="2443834"/>
                <a:ext cx="1600200" cy="4509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038762" y="2729955"/>
                <a:ext cx="15787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 L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48003" y="2774383"/>
              <a:ext cx="2952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- </a:t>
              </a:r>
              <a:r>
                <a:rPr lang="en-US" sz="1400" dirty="0" err="1" smtClean="0"/>
                <a:t>Đường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kính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cần</a:t>
              </a:r>
              <a:r>
                <a:rPr lang="en-US" sz="1400" dirty="0" smtClean="0"/>
                <a:t> piston: 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d [mm]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685" y="3055011"/>
              <a:ext cx="467167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smtClean="0"/>
                <a:t>- </a:t>
              </a:r>
              <a:r>
                <a:rPr lang="en-US" sz="1400" dirty="0" err="1" smtClean="0"/>
                <a:t>Lượng</a:t>
              </a:r>
              <a:r>
                <a:rPr lang="en-US" sz="1400" dirty="0" smtClean="0"/>
                <a:t> chạy </a:t>
              </a:r>
              <a:r>
                <a:rPr lang="en-US" sz="1400" dirty="0" err="1" smtClean="0"/>
                <a:t>xa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nhất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mà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cần</a:t>
              </a:r>
              <a:r>
                <a:rPr lang="en-US" sz="1400" dirty="0" smtClean="0"/>
                <a:t> piston </a:t>
              </a:r>
              <a:r>
                <a:rPr lang="en-US" sz="1400" dirty="0" err="1" smtClean="0"/>
                <a:t>có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thể</a:t>
              </a:r>
              <a:r>
                <a:rPr lang="en-US" sz="1400" dirty="0" smtClean="0"/>
                <a:t> di </a:t>
              </a:r>
              <a:r>
                <a:rPr lang="en-US" sz="1400" dirty="0" err="1" smtClean="0"/>
                <a:t>chuyển</a:t>
              </a:r>
              <a:r>
                <a:rPr lang="en-US" sz="1400" dirty="0" smtClean="0"/>
                <a:t>: 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L [mm].      </a:t>
              </a:r>
              <a:endParaRPr 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9" name="Picture 1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73" y="4254007"/>
              <a:ext cx="5216001" cy="19466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09600" y="4404341"/>
              <a:ext cx="3400798" cy="1475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Gioăng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phớt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vít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giảm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chấn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Gioăng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phớt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giảm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chấn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Vòng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chịu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mòn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Gioăng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phớt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piston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Gioăng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phớt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thân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495057"/>
                </a:buClr>
                <a:buSzPts val="1100"/>
                <a:buFont typeface="Segoe UI" panose="020B0502040204020203" pitchFamily="34" charset="0"/>
                <a:buAutoNum type="arabicPeriod"/>
              </a:pP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Gioăng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phớt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cần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piston /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gạt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bụi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3685" y="3930974"/>
              <a:ext cx="3193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</a:t>
              </a:r>
              <a:r>
                <a:rPr lang="en-US" sz="1600" b="1" dirty="0" smtClean="0"/>
                <a:t>. Kết </a:t>
              </a:r>
              <a:r>
                <a:rPr lang="en-US" sz="1600" b="1" dirty="0" err="1" smtClean="0"/>
                <a:t>cấu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vòng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đệm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của</a:t>
              </a:r>
              <a:r>
                <a:rPr lang="en-US" sz="1600" b="1" dirty="0" smtClean="0"/>
                <a:t> xi </a:t>
              </a:r>
              <a:r>
                <a:rPr lang="en-US" sz="1600" b="1" dirty="0" err="1" smtClean="0"/>
                <a:t>lanh</a:t>
              </a:r>
              <a:r>
                <a:rPr lang="en-US" sz="1600" b="1" dirty="0" smtClean="0"/>
                <a:t>: 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746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79"/>
    </mc:Choice>
    <mc:Fallback xmlns="">
      <p:transition spd="slow" advTm="892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81537" y="982815"/>
            <a:ext cx="6584423" cy="5045208"/>
            <a:chOff x="981537" y="982815"/>
            <a:chExt cx="6584423" cy="5045208"/>
          </a:xfrm>
        </p:grpSpPr>
        <p:pic>
          <p:nvPicPr>
            <p:cNvPr id="14" name="Actu00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r="2323" b="21051"/>
            <a:stretch/>
          </p:blipFill>
          <p:spPr>
            <a:xfrm>
              <a:off x="2455149" y="2342761"/>
              <a:ext cx="3107451" cy="855427"/>
            </a:xfrm>
            <a:prstGeom prst="rect">
              <a:avLst/>
            </a:prstGeom>
          </p:spPr>
        </p:pic>
        <p:sp>
          <p:nvSpPr>
            <p:cNvPr id="2" name="Rectangle 2"/>
            <p:cNvSpPr txBox="1">
              <a:spLocks noChangeArrowheads="1"/>
            </p:cNvSpPr>
            <p:nvPr/>
          </p:nvSpPr>
          <p:spPr>
            <a:xfrm>
              <a:off x="981537" y="982815"/>
              <a:ext cx="5334000" cy="395563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5. </a:t>
              </a:r>
              <a:r>
                <a:rPr kumimoji="0" lang="en-GB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Tính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toán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l</a:t>
              </a:r>
              <a:r>
                <a:rPr kumimoji="0" lang="en-GB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ực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tác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động</a:t>
              </a:r>
              <a:r>
                <a:rPr lang="en-GB" b="1" dirty="0" smtClean="0">
                  <a:latin typeface="+mj-lt"/>
                  <a:ea typeface="+mj-ea"/>
                  <a:cs typeface="+mj-cs"/>
                </a:rPr>
                <a:t> 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trong</a:t>
              </a:r>
              <a:r>
                <a:rPr lang="en-GB" b="1" dirty="0" smtClean="0">
                  <a:latin typeface="+mj-lt"/>
                  <a:ea typeface="+mj-ea"/>
                  <a:cs typeface="+mj-cs"/>
                </a:rPr>
                <a:t> xi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lanh</a:t>
              </a:r>
              <a:endPara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97919" y="1356956"/>
              <a:ext cx="502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a. Lực </a:t>
              </a:r>
              <a:r>
                <a:rPr lang="en-US" sz="1600" b="1" dirty="0" err="1" smtClean="0"/>
                <a:t>tác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động</a:t>
              </a:r>
              <a:r>
                <a:rPr lang="en-US" sz="1600" b="1" dirty="0" smtClean="0"/>
                <a:t> xi </a:t>
              </a:r>
              <a:r>
                <a:rPr lang="en-US" sz="1600" b="1" dirty="0" err="1" smtClean="0"/>
                <a:t>lanh</a:t>
              </a:r>
              <a:r>
                <a:rPr lang="en-US" sz="1600" b="1" dirty="0" smtClean="0"/>
                <a:t> 1 </a:t>
              </a:r>
              <a:r>
                <a:rPr lang="en-US" sz="1600" b="1" dirty="0" err="1" smtClean="0"/>
                <a:t>chiều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868970" y="3935142"/>
                  <a:ext cx="5696990" cy="2092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600"/>
                    </a:lnSpc>
                  </a:pP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Trong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đó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:   F    [N]    - Lực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tác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động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lên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piston</a:t>
                  </a:r>
                </a:p>
                <a:p>
                  <a:pPr>
                    <a:lnSpc>
                      <a:spcPts val="2600"/>
                    </a:lnSpc>
                  </a:pP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	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   A   [m</a:t>
                  </a:r>
                  <a:r>
                    <a:rPr lang="en-US" sz="1400" baseline="30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2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] -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Diện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tích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piston</a:t>
                  </a:r>
                </a:p>
                <a:p>
                  <a:pPr>
                    <a:lnSpc>
                      <a:spcPts val="2600"/>
                    </a:lnSpc>
                  </a:pP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	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4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400" b="0" i="0" baseline="-250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 [Pa]  -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Áp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suất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dầu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trong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xi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lanh</a:t>
                  </a:r>
                  <a:endParaRPr lang="en-US" sz="1400" dirty="0" smtClean="0">
                    <a:solidFill>
                      <a:schemeClr val="tx2">
                        <a:lumMod val="50000"/>
                      </a:schemeClr>
                    </a:solidFill>
                    <a:latin typeface="+mj-lt"/>
                  </a:endParaRPr>
                </a:p>
                <a:p>
                  <a:pPr>
                    <a:lnSpc>
                      <a:spcPts val="2600"/>
                    </a:lnSpc>
                  </a:pP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	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14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a14:m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[N]   -  Lực ma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sát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giữa piston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và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xi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lanh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a14:m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sym typeface="Symbol" panose="05050102010706020507" pitchFamily="18" charset="2"/>
                    </a:rPr>
                    <a:t> 0,15. A.p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sym typeface="Symbol" panose="05050102010706020507" pitchFamily="18" charset="2"/>
                    </a:rPr>
                    <a:t>e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sym typeface="Symbol" panose="05050102010706020507" pitchFamily="18" charset="2"/>
                    </a:rPr>
                    <a:t> .</a:t>
                  </a:r>
                </a:p>
                <a:p>
                  <a:pPr>
                    <a:lnSpc>
                      <a:spcPts val="2600"/>
                    </a:lnSpc>
                  </a:pPr>
                  <a:r>
                    <a:rPr lang="en-US" sz="1400" baseline="-250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sym typeface="Symbol" panose="05050102010706020507" pitchFamily="18" charset="2"/>
                    </a:rPr>
                    <a:t>	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sym typeface="Symbol" panose="05050102010706020507" pitchFamily="18" charset="2"/>
                    </a:rPr>
                    <a:t>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1400" b="0" i="0" baseline="-250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a14:m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  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[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]  -  Lực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lò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</a:rPr>
                    <a:t> xo</a:t>
                  </a:r>
                  <a:endParaRPr lang="en-US" sz="1400" baseline="-25000" dirty="0">
                    <a:solidFill>
                      <a:schemeClr val="tx2">
                        <a:lumMod val="50000"/>
                      </a:schemeClr>
                    </a:solidFill>
                    <a:latin typeface="+mj-lt"/>
                  </a:endParaRPr>
                </a:p>
                <a:p>
                  <a:pPr>
                    <a:lnSpc>
                      <a:spcPts val="2600"/>
                    </a:lnSpc>
                  </a:pPr>
                  <a:endParaRPr lang="en-US" sz="1400" baseline="-25000" dirty="0">
                    <a:solidFill>
                      <a:schemeClr val="tx2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970" y="3935142"/>
                  <a:ext cx="5696990" cy="209288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3048000" y="3574817"/>
              <a:ext cx="1828800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F = A . p</a:t>
              </a:r>
              <a:r>
                <a:rPr lang="en-US" sz="16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e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– (F</a:t>
              </a:r>
              <a:r>
                <a:rPr lang="en-US" sz="16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R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+ F</a:t>
              </a:r>
              <a:r>
                <a:rPr lang="en-US" sz="16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F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)</a:t>
              </a:r>
              <a:r>
                <a:rPr lang="en-US" sz="16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endParaRPr lang="en-US" sz="1600" b="1" baseline="-25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6313" y="2058472"/>
              <a:ext cx="356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A </a:t>
              </a:r>
              <a:endParaRPr lang="en-US" sz="16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57400" y="2269944"/>
              <a:ext cx="990600" cy="401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2189693" y="3019439"/>
              <a:ext cx="431528" cy="411371"/>
              <a:chOff x="2217107" y="3002837"/>
              <a:chExt cx="431528" cy="411371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V="1">
                <a:off x="2634426" y="3002837"/>
                <a:ext cx="0" cy="348651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2217107" y="3075654"/>
                    <a:ext cx="43152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1600" b="1" baseline="-2500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107" y="3075654"/>
                    <a:ext cx="431528" cy="3385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/>
            <p:cNvGrpSpPr/>
            <p:nvPr/>
          </p:nvGrpSpPr>
          <p:grpSpPr>
            <a:xfrm>
              <a:off x="3244026" y="1730235"/>
              <a:ext cx="801798" cy="338554"/>
              <a:chOff x="3244026" y="1730235"/>
              <a:chExt cx="801798" cy="338554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3251250" y="2058472"/>
                <a:ext cx="79457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3244026" y="1730235"/>
                <a:ext cx="3257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tx2">
                        <a:lumMod val="50000"/>
                      </a:schemeClr>
                    </a:solidFill>
                  </a:rPr>
                  <a:t>F </a:t>
                </a:r>
                <a:endParaRPr lang="en-US" sz="16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152900" y="1725560"/>
              <a:ext cx="1487170" cy="332912"/>
              <a:chOff x="4317241" y="1771076"/>
              <a:chExt cx="1487170" cy="332912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4449621" y="2099567"/>
                <a:ext cx="787698" cy="442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317241" y="1771076"/>
                    <a:ext cx="1487170" cy="33291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b="1" baseline="-25000" dirty="0" smtClean="0">
                        <a:solidFill>
                          <a:schemeClr val="tx2">
                            <a:lumMod val="50000"/>
                          </a:schemeClr>
                        </a:solidFill>
                        <a:sym typeface="Symbol" panose="05050102010706020507" pitchFamily="18" charset="2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sz="1600" b="1" baseline="-2500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nor/>
                          </m:rPr>
                          <a:rPr lang="en-US" sz="1600" b="1" i="0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ự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ò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xo</m:t>
                        </m:r>
                      </m:oMath>
                    </a14:m>
                    <a:endParaRPr lang="en-US" sz="1600" baseline="-25000" dirty="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7241" y="1771076"/>
                    <a:ext cx="1487170" cy="33291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5274296" y="1900612"/>
              <a:ext cx="1404231" cy="369332"/>
              <a:chOff x="5274296" y="1900612"/>
              <a:chExt cx="1404231" cy="36933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350287" y="2251967"/>
                <a:ext cx="974313" cy="179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5274296" y="1900612"/>
                    <a:ext cx="140423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sz="1600" b="1" baseline="-2500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oMath>
                    </a14:m>
                    <a:r>
                      <a: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Lực ma </a:t>
                    </a:r>
                    <a:r>
                      <a:rPr lang="en-US" sz="1600" dirty="0" err="1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sát</a:t>
                    </a:r>
                    <a:r>
                      <a:rPr lang="en-US" sz="1600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 </a:t>
                    </a:r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4296" y="1900612"/>
                    <a:ext cx="140423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256646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3621" y="836057"/>
            <a:ext cx="8494174" cy="5797866"/>
            <a:chOff x="583621" y="836057"/>
            <a:chExt cx="8494174" cy="5797866"/>
          </a:xfrm>
        </p:grpSpPr>
        <p:pic>
          <p:nvPicPr>
            <p:cNvPr id="4" name="Actu005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r="2393" b="23579"/>
            <a:stretch/>
          </p:blipFill>
          <p:spPr>
            <a:xfrm>
              <a:off x="1019491" y="1583301"/>
              <a:ext cx="2773406" cy="6809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952048" y="836057"/>
              <a:ext cx="2972703" cy="34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b. </a:t>
              </a:r>
              <a:r>
                <a:rPr lang="en-US" sz="1600" b="1" dirty="0" err="1" smtClean="0"/>
                <a:t>Lực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tác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động</a:t>
              </a:r>
              <a:r>
                <a:rPr lang="en-US" sz="1600" b="1" dirty="0" smtClean="0"/>
                <a:t> xi </a:t>
              </a:r>
              <a:r>
                <a:rPr lang="en-US" sz="1600" b="1" dirty="0" err="1" smtClean="0"/>
                <a:t>lanh</a:t>
              </a:r>
              <a:r>
                <a:rPr lang="en-US" sz="1600" b="1" dirty="0" smtClean="0"/>
                <a:t> 2 </a:t>
              </a:r>
              <a:r>
                <a:rPr lang="en-US" sz="1600" b="1" dirty="0" err="1" smtClean="0"/>
                <a:t>chiều</a:t>
              </a:r>
              <a:endParaRPr 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3433417" y="4510265"/>
                  <a:ext cx="5087034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Trong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đó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:</a:t>
                  </a:r>
                </a:p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F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A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 [N]    - 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Lực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tác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động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lên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pitông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khi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đi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ra</a:t>
                  </a:r>
                  <a:endParaRPr lang="en-US" sz="1400" dirty="0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F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B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  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[N]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- 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Lực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tác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động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lên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pitông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khi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lùi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về</a:t>
                  </a:r>
                  <a:endParaRPr lang="en-US" sz="1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A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1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 [m</a:t>
                  </a:r>
                  <a:r>
                    <a:rPr lang="en-US" sz="1400" baseline="30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2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]  - 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Diện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tích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pitông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có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đường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kính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D: A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1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l-GR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/4</a:t>
                  </a:r>
                </a:p>
                <a:p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A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2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 [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</a:t>
                  </a:r>
                  <a:r>
                    <a:rPr lang="en-US" sz="1400" baseline="30000" dirty="0">
                      <a:solidFill>
                        <a:schemeClr val="tx2">
                          <a:lumMod val="50000"/>
                        </a:schemeClr>
                      </a:solidFill>
                    </a:rPr>
                    <a:t>2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]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- 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Diện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tích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vòng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xuyến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pitông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:          A</a:t>
                  </a:r>
                  <a:r>
                    <a:rPr lang="en-US" sz="1400" baseline="-250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2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l-GR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baseline="30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baseline="30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1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en-US" sz="1400" dirty="0" smtClean="0">
                    <a:solidFill>
                      <a:schemeClr val="tx2">
                        <a:lumMod val="50000"/>
                      </a:schemeClr>
                    </a:solidFill>
                  </a:endParaRPr>
                </a:p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400" b="0" i="0" baseline="-250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  [Pa]  - 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Áp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suất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dầu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trong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 xi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lanh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;</a:t>
                  </a:r>
                </a:p>
                <a:p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     -   Hiệu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suất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 xi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lanh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 (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lực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 ma </a:t>
                  </a:r>
                  <a:r>
                    <a:rPr lang="en-US" sz="1400" dirty="0" err="1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sát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giữa piston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và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xi </a:t>
                  </a:r>
                  <a:r>
                    <a:rPr lang="en-US" sz="1400" dirty="0" err="1">
                      <a:solidFill>
                        <a:schemeClr val="tx2">
                          <a:lumMod val="50000"/>
                        </a:schemeClr>
                      </a:solidFill>
                    </a:rPr>
                    <a:t>lanh</a:t>
                  </a:r>
                  <a:r>
                    <a:rPr lang="en-US" sz="140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sz="1400" dirty="0" smtClean="0">
                      <a:solidFill>
                        <a:schemeClr val="tx2">
                          <a:lumMod val="50000"/>
                        </a:schemeClr>
                      </a:solidFill>
                      <a:sym typeface="Symbol" panose="05050102010706020507" pitchFamily="18" charset="2"/>
                    </a:rPr>
                    <a:t>), </a:t>
                  </a:r>
                  <a:endParaRPr lang="en-US" sz="1400" baseline="-250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3417" y="4510265"/>
                  <a:ext cx="5087034" cy="160043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59" t="-763" b="-3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618321" y="2675134"/>
              <a:ext cx="397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Lực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(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lực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tĩnh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)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cần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piston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ra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:</a:t>
              </a:r>
            </a:p>
          </p:txBody>
        </p:sp>
        <p:sp>
          <p:nvSpPr>
            <p:cNvPr id="60" name="Rectangle 45"/>
            <p:cNvSpPr>
              <a:spLocks noChangeArrowheads="1"/>
            </p:cNvSpPr>
            <p:nvPr/>
          </p:nvSpPr>
          <p:spPr bwMode="auto">
            <a:xfrm>
              <a:off x="588032" y="3079164"/>
              <a:ext cx="401217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Lực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(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lực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tĩnh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)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cần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piston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lùi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về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: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597236" y="3813950"/>
              <a:ext cx="1170592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smtClean="0"/>
                <a:t>F</a:t>
              </a:r>
              <a:r>
                <a:rPr lang="en-US" sz="1600" b="1" baseline="-25000" dirty="0"/>
                <a:t>R</a:t>
              </a:r>
              <a:r>
                <a:rPr lang="en-US" sz="1600" b="1" dirty="0" smtClean="0"/>
                <a:t> = A</a:t>
              </a:r>
              <a:r>
                <a:rPr lang="en-US" sz="1600" b="1" baseline="-25000" dirty="0" smtClean="0"/>
                <a:t>1</a:t>
              </a:r>
              <a:r>
                <a:rPr lang="en-US" sz="1600" b="1" dirty="0" smtClean="0"/>
                <a:t> * p</a:t>
              </a:r>
              <a:r>
                <a:rPr lang="en-US" sz="1600" b="1" baseline="-25000" dirty="0"/>
                <a:t>G</a:t>
              </a:r>
              <a:r>
                <a:rPr lang="en-US" sz="1600" b="1" dirty="0" smtClean="0"/>
                <a:t>  </a:t>
              </a:r>
              <a:endParaRPr lang="en-US" sz="16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70304" y="4778551"/>
              <a:ext cx="1441280" cy="342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F</a:t>
              </a:r>
              <a:r>
                <a:rPr lang="en-US" sz="1600" b="1" baseline="-25000" dirty="0"/>
                <a:t>A</a:t>
              </a:r>
              <a:r>
                <a:rPr lang="en-US" sz="1600" b="1" dirty="0" smtClean="0"/>
                <a:t> = A</a:t>
              </a:r>
              <a:r>
                <a:rPr lang="en-US" sz="1600" b="1" baseline="-25000" dirty="0"/>
                <a:t>1</a:t>
              </a:r>
              <a:r>
                <a:rPr lang="en-US" sz="1600" b="1" dirty="0" smtClean="0"/>
                <a:t> . p</a:t>
              </a:r>
              <a:r>
                <a:rPr lang="en-US" sz="1600" b="1" baseline="-25000" dirty="0" smtClean="0"/>
                <a:t>e</a:t>
              </a:r>
              <a:r>
                <a:rPr lang="en-US" sz="1600" b="1" dirty="0" smtClean="0"/>
                <a:t>. </a:t>
              </a:r>
              <a:r>
                <a:rPr lang="en-US" sz="1600" b="1" dirty="0">
                  <a:sym typeface="Symbol" panose="05050102010706020507" pitchFamily="18" charset="2"/>
                </a:rPr>
                <a:t></a:t>
              </a:r>
              <a:r>
                <a:rPr lang="en-US" sz="1600" b="1" dirty="0" smtClean="0"/>
                <a:t> </a:t>
              </a:r>
              <a:endParaRPr lang="en-US" sz="1600" b="1" dirty="0"/>
            </a:p>
          </p:txBody>
        </p:sp>
        <p:sp>
          <p:nvSpPr>
            <p:cNvPr id="13" name="AutoShape 5"/>
            <p:cNvSpPr>
              <a:spLocks noChangeAspect="1" noChangeArrowheads="1"/>
            </p:cNvSpPr>
            <p:nvPr/>
          </p:nvSpPr>
          <p:spPr bwMode="auto">
            <a:xfrm>
              <a:off x="3789078" y="1346181"/>
              <a:ext cx="5288717" cy="188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 rot="11559349">
              <a:off x="5902759" y="1368778"/>
              <a:ext cx="1310239" cy="867600"/>
              <a:chOff x="7151141" y="1519361"/>
              <a:chExt cx="1926654" cy="1275771"/>
            </a:xfrm>
          </p:grpSpPr>
          <p:sp>
            <p:nvSpPr>
              <p:cNvPr id="15" name="Freeform 7"/>
              <p:cNvSpPr>
                <a:spLocks/>
              </p:cNvSpPr>
              <p:nvPr/>
            </p:nvSpPr>
            <p:spPr bwMode="auto">
              <a:xfrm>
                <a:off x="7151141" y="1982539"/>
                <a:ext cx="51099" cy="190379"/>
              </a:xfrm>
              <a:custGeom>
                <a:avLst/>
                <a:gdLst>
                  <a:gd name="T0" fmla="*/ 844 w 35"/>
                  <a:gd name="T1" fmla="*/ 3016 h 131"/>
                  <a:gd name="T2" fmla="*/ 844 w 35"/>
                  <a:gd name="T3" fmla="*/ 3016 h 131"/>
                  <a:gd name="T4" fmla="*/ 0 w 35"/>
                  <a:gd name="T5" fmla="*/ 0 h 131"/>
                  <a:gd name="T6" fmla="*/ 844 w 35"/>
                  <a:gd name="T7" fmla="*/ 3016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"/>
                  <a:gd name="T13" fmla="*/ 0 h 131"/>
                  <a:gd name="T14" fmla="*/ 35 w 35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" h="131">
                    <a:moveTo>
                      <a:pt x="34" y="130"/>
                    </a:moveTo>
                    <a:lnTo>
                      <a:pt x="34" y="130"/>
                    </a:lnTo>
                    <a:lnTo>
                      <a:pt x="0" y="0"/>
                    </a:lnTo>
                    <a:lnTo>
                      <a:pt x="34" y="13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7151141" y="1994147"/>
                <a:ext cx="58067" cy="1868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7325341" y="2597788"/>
                <a:ext cx="51099" cy="190379"/>
              </a:xfrm>
              <a:custGeom>
                <a:avLst/>
                <a:gdLst>
                  <a:gd name="T0" fmla="*/ 844 w 35"/>
                  <a:gd name="T1" fmla="*/ 3016 h 131"/>
                  <a:gd name="T2" fmla="*/ 844 w 35"/>
                  <a:gd name="T3" fmla="*/ 3016 h 131"/>
                  <a:gd name="T4" fmla="*/ 0 w 35"/>
                  <a:gd name="T5" fmla="*/ 0 h 131"/>
                  <a:gd name="T6" fmla="*/ 844 w 35"/>
                  <a:gd name="T7" fmla="*/ 3016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"/>
                  <a:gd name="T13" fmla="*/ 0 h 131"/>
                  <a:gd name="T14" fmla="*/ 35 w 35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" h="131">
                    <a:moveTo>
                      <a:pt x="34" y="130"/>
                    </a:moveTo>
                    <a:lnTo>
                      <a:pt x="34" y="130"/>
                    </a:lnTo>
                    <a:lnTo>
                      <a:pt x="0" y="0"/>
                    </a:lnTo>
                    <a:lnTo>
                      <a:pt x="34" y="13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>
                <a:off x="7325341" y="2609396"/>
                <a:ext cx="58067" cy="18573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7313728" y="2551354"/>
                <a:ext cx="26711" cy="73133"/>
              </a:xfrm>
              <a:custGeom>
                <a:avLst/>
                <a:gdLst>
                  <a:gd name="T0" fmla="*/ 0 w 19"/>
                  <a:gd name="T1" fmla="*/ 0 h 51"/>
                  <a:gd name="T2" fmla="*/ 0 w 19"/>
                  <a:gd name="T3" fmla="*/ 0 h 51"/>
                  <a:gd name="T4" fmla="*/ 85 w 19"/>
                  <a:gd name="T5" fmla="*/ 968 h 51"/>
                  <a:gd name="T6" fmla="*/ 269 w 19"/>
                  <a:gd name="T7" fmla="*/ 968 h 51"/>
                  <a:gd name="T8" fmla="*/ 0 w 1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51"/>
                  <a:gd name="T17" fmla="*/ 19 w 1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51">
                    <a:moveTo>
                      <a:pt x="0" y="0"/>
                    </a:moveTo>
                    <a:lnTo>
                      <a:pt x="0" y="0"/>
                    </a:lnTo>
                    <a:lnTo>
                      <a:pt x="6" y="50"/>
                    </a:lnTo>
                    <a:lnTo>
                      <a:pt x="18" y="5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7313728" y="2551354"/>
                <a:ext cx="37163" cy="82420"/>
              </a:xfrm>
              <a:custGeom>
                <a:avLst/>
                <a:gdLst>
                  <a:gd name="T0" fmla="*/ 261 w 25"/>
                  <a:gd name="T1" fmla="*/ 1212 h 57"/>
                  <a:gd name="T2" fmla="*/ 765 w 25"/>
                  <a:gd name="T3" fmla="*/ 1212 h 57"/>
                  <a:gd name="T4" fmla="*/ 0 w 25"/>
                  <a:gd name="T5" fmla="*/ 0 h 57"/>
                  <a:gd name="T6" fmla="*/ 0 60000 65536"/>
                  <a:gd name="T7" fmla="*/ 0 60000 65536"/>
                  <a:gd name="T8" fmla="*/ 0 60000 65536"/>
                  <a:gd name="T9" fmla="*/ 0 w 25"/>
                  <a:gd name="T10" fmla="*/ 0 h 57"/>
                  <a:gd name="T11" fmla="*/ 25 w 25"/>
                  <a:gd name="T12" fmla="*/ 57 h 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" h="57">
                    <a:moveTo>
                      <a:pt x="8" y="56"/>
                    </a:moveTo>
                    <a:lnTo>
                      <a:pt x="24" y="5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7185981" y="2145058"/>
                <a:ext cx="27872" cy="85903"/>
              </a:xfrm>
              <a:custGeom>
                <a:avLst/>
                <a:gdLst>
                  <a:gd name="T0" fmla="*/ 490 w 19"/>
                  <a:gd name="T1" fmla="*/ 1391 h 59"/>
                  <a:gd name="T2" fmla="*/ 490 w 19"/>
                  <a:gd name="T3" fmla="*/ 1391 h 59"/>
                  <a:gd name="T4" fmla="*/ 0 w 19"/>
                  <a:gd name="T5" fmla="*/ 173 h 59"/>
                  <a:gd name="T6" fmla="*/ 313 w 19"/>
                  <a:gd name="T7" fmla="*/ 0 h 59"/>
                  <a:gd name="T8" fmla="*/ 490 w 19"/>
                  <a:gd name="T9" fmla="*/ 1391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59"/>
                  <a:gd name="T17" fmla="*/ 19 w 19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59">
                    <a:moveTo>
                      <a:pt x="18" y="58"/>
                    </a:moveTo>
                    <a:lnTo>
                      <a:pt x="18" y="58"/>
                    </a:lnTo>
                    <a:lnTo>
                      <a:pt x="0" y="7"/>
                    </a:lnTo>
                    <a:lnTo>
                      <a:pt x="12" y="0"/>
                    </a:lnTo>
                    <a:lnTo>
                      <a:pt x="18" y="58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7185981" y="2145058"/>
                <a:ext cx="36001" cy="95189"/>
              </a:xfrm>
              <a:custGeom>
                <a:avLst/>
                <a:gdLst>
                  <a:gd name="T0" fmla="*/ 0 w 25"/>
                  <a:gd name="T1" fmla="*/ 201 h 65"/>
                  <a:gd name="T2" fmla="*/ 322 w 25"/>
                  <a:gd name="T3" fmla="*/ 0 h 65"/>
                  <a:gd name="T4" fmla="*/ 491 w 25"/>
                  <a:gd name="T5" fmla="*/ 1668 h 65"/>
                  <a:gd name="T6" fmla="*/ 0 60000 65536"/>
                  <a:gd name="T7" fmla="*/ 0 60000 65536"/>
                  <a:gd name="T8" fmla="*/ 0 60000 65536"/>
                  <a:gd name="T9" fmla="*/ 0 w 25"/>
                  <a:gd name="T10" fmla="*/ 0 h 65"/>
                  <a:gd name="T11" fmla="*/ 25 w 25"/>
                  <a:gd name="T12" fmla="*/ 65 h 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" h="65">
                    <a:moveTo>
                      <a:pt x="0" y="8"/>
                    </a:moveTo>
                    <a:lnTo>
                      <a:pt x="16" y="0"/>
                    </a:lnTo>
                    <a:lnTo>
                      <a:pt x="24" y="64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7290501" y="2481703"/>
                <a:ext cx="225299" cy="62686"/>
              </a:xfrm>
              <a:custGeom>
                <a:avLst/>
                <a:gdLst>
                  <a:gd name="T0" fmla="*/ 0 w 155"/>
                  <a:gd name="T1" fmla="*/ 1023 h 43"/>
                  <a:gd name="T2" fmla="*/ 0 w 155"/>
                  <a:gd name="T3" fmla="*/ 1023 h 43"/>
                  <a:gd name="T4" fmla="*/ 3572 w 155"/>
                  <a:gd name="T5" fmla="*/ 0 h 43"/>
                  <a:gd name="T6" fmla="*/ 0 w 155"/>
                  <a:gd name="T7" fmla="*/ 1023 h 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43"/>
                  <a:gd name="T14" fmla="*/ 155 w 155"/>
                  <a:gd name="T15" fmla="*/ 43 h 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43">
                    <a:moveTo>
                      <a:pt x="0" y="42"/>
                    </a:moveTo>
                    <a:lnTo>
                      <a:pt x="0" y="42"/>
                    </a:lnTo>
                    <a:lnTo>
                      <a:pt x="154" y="0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 flipH="1">
                <a:off x="7290501" y="2481703"/>
                <a:ext cx="232267" cy="696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7209208" y="2181044"/>
                <a:ext cx="213686" cy="61525"/>
              </a:xfrm>
              <a:custGeom>
                <a:avLst/>
                <a:gdLst>
                  <a:gd name="T0" fmla="*/ 0 w 147"/>
                  <a:gd name="T1" fmla="*/ 784 h 43"/>
                  <a:gd name="T2" fmla="*/ 0 w 147"/>
                  <a:gd name="T3" fmla="*/ 784 h 43"/>
                  <a:gd name="T4" fmla="*/ 3382 w 147"/>
                  <a:gd name="T5" fmla="*/ 0 h 43"/>
                  <a:gd name="T6" fmla="*/ 0 w 147"/>
                  <a:gd name="T7" fmla="*/ 784 h 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7"/>
                  <a:gd name="T13" fmla="*/ 0 h 43"/>
                  <a:gd name="T14" fmla="*/ 147 w 147"/>
                  <a:gd name="T15" fmla="*/ 43 h 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7" h="43">
                    <a:moveTo>
                      <a:pt x="0" y="42"/>
                    </a:moveTo>
                    <a:lnTo>
                      <a:pt x="0" y="42"/>
                    </a:lnTo>
                    <a:lnTo>
                      <a:pt x="146" y="0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 flipH="1">
                <a:off x="7209208" y="2181044"/>
                <a:ext cx="220654" cy="696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7499542" y="1809573"/>
                <a:ext cx="512148" cy="905461"/>
              </a:xfrm>
              <a:custGeom>
                <a:avLst/>
                <a:gdLst>
                  <a:gd name="T0" fmla="*/ 7407 w 353"/>
                  <a:gd name="T1" fmla="*/ 6034 h 625"/>
                  <a:gd name="T2" fmla="*/ 7233 w 353"/>
                  <a:gd name="T3" fmla="*/ 5346 h 625"/>
                  <a:gd name="T4" fmla="*/ 6681 w 353"/>
                  <a:gd name="T5" fmla="*/ 4284 h 625"/>
                  <a:gd name="T6" fmla="*/ 6311 w 353"/>
                  <a:gd name="T7" fmla="*/ 3385 h 625"/>
                  <a:gd name="T8" fmla="*/ 5949 w 353"/>
                  <a:gd name="T9" fmla="*/ 2853 h 625"/>
                  <a:gd name="T10" fmla="*/ 5583 w 353"/>
                  <a:gd name="T11" fmla="*/ 2134 h 625"/>
                  <a:gd name="T12" fmla="*/ 5052 w 353"/>
                  <a:gd name="T13" fmla="*/ 1428 h 625"/>
                  <a:gd name="T14" fmla="*/ 4691 w 353"/>
                  <a:gd name="T15" fmla="*/ 1068 h 625"/>
                  <a:gd name="T16" fmla="*/ 4336 w 353"/>
                  <a:gd name="T17" fmla="*/ 705 h 625"/>
                  <a:gd name="T18" fmla="*/ 3785 w 353"/>
                  <a:gd name="T19" fmla="*/ 525 h 625"/>
                  <a:gd name="T20" fmla="*/ 3427 w 353"/>
                  <a:gd name="T21" fmla="*/ 362 h 625"/>
                  <a:gd name="T22" fmla="*/ 3067 w 353"/>
                  <a:gd name="T23" fmla="*/ 173 h 625"/>
                  <a:gd name="T24" fmla="*/ 2706 w 353"/>
                  <a:gd name="T25" fmla="*/ 0 h 625"/>
                  <a:gd name="T26" fmla="*/ 2336 w 353"/>
                  <a:gd name="T27" fmla="*/ 0 h 625"/>
                  <a:gd name="T28" fmla="*/ 1980 w 353"/>
                  <a:gd name="T29" fmla="*/ 173 h 625"/>
                  <a:gd name="T30" fmla="*/ 1622 w 353"/>
                  <a:gd name="T31" fmla="*/ 173 h 625"/>
                  <a:gd name="T32" fmla="*/ 1259 w 353"/>
                  <a:gd name="T33" fmla="*/ 525 h 625"/>
                  <a:gd name="T34" fmla="*/ 889 w 353"/>
                  <a:gd name="T35" fmla="*/ 880 h 625"/>
                  <a:gd name="T36" fmla="*/ 712 w 353"/>
                  <a:gd name="T37" fmla="*/ 1249 h 625"/>
                  <a:gd name="T38" fmla="*/ 530 w 353"/>
                  <a:gd name="T39" fmla="*/ 1597 h 625"/>
                  <a:gd name="T40" fmla="*/ 362 w 353"/>
                  <a:gd name="T41" fmla="*/ 1953 h 625"/>
                  <a:gd name="T42" fmla="*/ 174 w 353"/>
                  <a:gd name="T43" fmla="*/ 2487 h 625"/>
                  <a:gd name="T44" fmla="*/ 174 w 353"/>
                  <a:gd name="T45" fmla="*/ 3031 h 625"/>
                  <a:gd name="T46" fmla="*/ 0 w 353"/>
                  <a:gd name="T47" fmla="*/ 3561 h 625"/>
                  <a:gd name="T48" fmla="*/ 0 w 353"/>
                  <a:gd name="T49" fmla="*/ 4284 h 625"/>
                  <a:gd name="T50" fmla="*/ 0 w 353"/>
                  <a:gd name="T51" fmla="*/ 4811 h 625"/>
                  <a:gd name="T52" fmla="*/ 0 w 353"/>
                  <a:gd name="T53" fmla="*/ 5531 h 625"/>
                  <a:gd name="T54" fmla="*/ 174 w 353"/>
                  <a:gd name="T55" fmla="*/ 6398 h 625"/>
                  <a:gd name="T56" fmla="*/ 362 w 353"/>
                  <a:gd name="T57" fmla="*/ 7111 h 625"/>
                  <a:gd name="T58" fmla="*/ 530 w 353"/>
                  <a:gd name="T59" fmla="*/ 7827 h 625"/>
                  <a:gd name="T60" fmla="*/ 712 w 353"/>
                  <a:gd name="T61" fmla="*/ 8534 h 625"/>
                  <a:gd name="T62" fmla="*/ 1078 w 353"/>
                  <a:gd name="T63" fmla="*/ 9603 h 625"/>
                  <a:gd name="T64" fmla="*/ 1622 w 353"/>
                  <a:gd name="T65" fmla="*/ 10487 h 625"/>
                  <a:gd name="T66" fmla="*/ 1809 w 353"/>
                  <a:gd name="T67" fmla="*/ 11041 h 625"/>
                  <a:gd name="T68" fmla="*/ 2336 w 353"/>
                  <a:gd name="T69" fmla="*/ 11727 h 625"/>
                  <a:gd name="T70" fmla="*/ 2888 w 353"/>
                  <a:gd name="T71" fmla="*/ 12449 h 625"/>
                  <a:gd name="T72" fmla="*/ 3253 w 353"/>
                  <a:gd name="T73" fmla="*/ 12797 h 625"/>
                  <a:gd name="T74" fmla="*/ 3608 w 353"/>
                  <a:gd name="T75" fmla="*/ 13159 h 625"/>
                  <a:gd name="T76" fmla="*/ 3980 w 353"/>
                  <a:gd name="T77" fmla="*/ 13345 h 625"/>
                  <a:gd name="T78" fmla="*/ 4336 w 353"/>
                  <a:gd name="T79" fmla="*/ 13526 h 625"/>
                  <a:gd name="T80" fmla="*/ 4691 w 353"/>
                  <a:gd name="T81" fmla="*/ 13708 h 625"/>
                  <a:gd name="T82" fmla="*/ 5052 w 353"/>
                  <a:gd name="T83" fmla="*/ 13875 h 625"/>
                  <a:gd name="T84" fmla="*/ 5417 w 353"/>
                  <a:gd name="T85" fmla="*/ 13875 h 625"/>
                  <a:gd name="T86" fmla="*/ 5790 w 353"/>
                  <a:gd name="T87" fmla="*/ 13708 h 625"/>
                  <a:gd name="T88" fmla="*/ 6137 w 353"/>
                  <a:gd name="T89" fmla="*/ 13708 h 625"/>
                  <a:gd name="T90" fmla="*/ 6499 w 353"/>
                  <a:gd name="T91" fmla="*/ 13345 h 625"/>
                  <a:gd name="T92" fmla="*/ 6861 w 353"/>
                  <a:gd name="T93" fmla="*/ 13159 h 625"/>
                  <a:gd name="T94" fmla="*/ 7035 w 353"/>
                  <a:gd name="T95" fmla="*/ 12797 h 625"/>
                  <a:gd name="T96" fmla="*/ 7233 w 353"/>
                  <a:gd name="T97" fmla="*/ 12449 h 625"/>
                  <a:gd name="T98" fmla="*/ 7407 w 353"/>
                  <a:gd name="T99" fmla="*/ 12086 h 625"/>
                  <a:gd name="T100" fmla="*/ 7589 w 353"/>
                  <a:gd name="T101" fmla="*/ 11574 h 625"/>
                  <a:gd name="T102" fmla="*/ 7759 w 353"/>
                  <a:gd name="T103" fmla="*/ 11041 h 625"/>
                  <a:gd name="T104" fmla="*/ 7759 w 353"/>
                  <a:gd name="T105" fmla="*/ 10487 h 625"/>
                  <a:gd name="T106" fmla="*/ 7759 w 353"/>
                  <a:gd name="T107" fmla="*/ 9965 h 625"/>
                  <a:gd name="T108" fmla="*/ 7945 w 353"/>
                  <a:gd name="T109" fmla="*/ 9422 h 625"/>
                  <a:gd name="T110" fmla="*/ 7759 w 353"/>
                  <a:gd name="T111" fmla="*/ 8709 h 625"/>
                  <a:gd name="T112" fmla="*/ 7759 w 353"/>
                  <a:gd name="T113" fmla="*/ 7993 h 625"/>
                  <a:gd name="T114" fmla="*/ 7589 w 353"/>
                  <a:gd name="T115" fmla="*/ 7111 h 625"/>
                  <a:gd name="T116" fmla="*/ 7407 w 353"/>
                  <a:gd name="T117" fmla="*/ 6398 h 62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353"/>
                  <a:gd name="T178" fmla="*/ 0 h 625"/>
                  <a:gd name="T179" fmla="*/ 353 w 353"/>
                  <a:gd name="T180" fmla="*/ 625 h 62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353" h="625">
                    <a:moveTo>
                      <a:pt x="328" y="272"/>
                    </a:moveTo>
                    <a:lnTo>
                      <a:pt x="328" y="272"/>
                    </a:lnTo>
                    <a:lnTo>
                      <a:pt x="320" y="256"/>
                    </a:lnTo>
                    <a:lnTo>
                      <a:pt x="320" y="240"/>
                    </a:lnTo>
                    <a:lnTo>
                      <a:pt x="304" y="208"/>
                    </a:lnTo>
                    <a:lnTo>
                      <a:pt x="296" y="192"/>
                    </a:lnTo>
                    <a:lnTo>
                      <a:pt x="296" y="184"/>
                    </a:lnTo>
                    <a:lnTo>
                      <a:pt x="280" y="152"/>
                    </a:lnTo>
                    <a:lnTo>
                      <a:pt x="272" y="144"/>
                    </a:lnTo>
                    <a:lnTo>
                      <a:pt x="264" y="12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40" y="88"/>
                    </a:lnTo>
                    <a:lnTo>
                      <a:pt x="224" y="64"/>
                    </a:lnTo>
                    <a:lnTo>
                      <a:pt x="216" y="56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192" y="32"/>
                    </a:lnTo>
                    <a:lnTo>
                      <a:pt x="184" y="24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52" y="16"/>
                    </a:lnTo>
                    <a:lnTo>
                      <a:pt x="144" y="8"/>
                    </a:lnTo>
                    <a:lnTo>
                      <a:pt x="136" y="8"/>
                    </a:lnTo>
                    <a:lnTo>
                      <a:pt x="128" y="8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96" y="0"/>
                    </a:lnTo>
                    <a:lnTo>
                      <a:pt x="88" y="8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64" y="16"/>
                    </a:lnTo>
                    <a:lnTo>
                      <a:pt x="56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40" y="48"/>
                    </a:lnTo>
                    <a:lnTo>
                      <a:pt x="32" y="56"/>
                    </a:lnTo>
                    <a:lnTo>
                      <a:pt x="24" y="64"/>
                    </a:lnTo>
                    <a:lnTo>
                      <a:pt x="24" y="72"/>
                    </a:lnTo>
                    <a:lnTo>
                      <a:pt x="16" y="80"/>
                    </a:lnTo>
                    <a:lnTo>
                      <a:pt x="16" y="88"/>
                    </a:lnTo>
                    <a:lnTo>
                      <a:pt x="16" y="104"/>
                    </a:lnTo>
                    <a:lnTo>
                      <a:pt x="8" y="112"/>
                    </a:lnTo>
                    <a:lnTo>
                      <a:pt x="8" y="128"/>
                    </a:lnTo>
                    <a:lnTo>
                      <a:pt x="8" y="136"/>
                    </a:lnTo>
                    <a:lnTo>
                      <a:pt x="0" y="152"/>
                    </a:lnTo>
                    <a:lnTo>
                      <a:pt x="0" y="160"/>
                    </a:lnTo>
                    <a:lnTo>
                      <a:pt x="0" y="176"/>
                    </a:lnTo>
                    <a:lnTo>
                      <a:pt x="0" y="192"/>
                    </a:lnTo>
                    <a:lnTo>
                      <a:pt x="0" y="200"/>
                    </a:lnTo>
                    <a:lnTo>
                      <a:pt x="0" y="216"/>
                    </a:lnTo>
                    <a:lnTo>
                      <a:pt x="0" y="232"/>
                    </a:lnTo>
                    <a:lnTo>
                      <a:pt x="0" y="248"/>
                    </a:lnTo>
                    <a:lnTo>
                      <a:pt x="8" y="264"/>
                    </a:lnTo>
                    <a:lnTo>
                      <a:pt x="8" y="288"/>
                    </a:lnTo>
                    <a:lnTo>
                      <a:pt x="16" y="304"/>
                    </a:lnTo>
                    <a:lnTo>
                      <a:pt x="16" y="320"/>
                    </a:lnTo>
                    <a:lnTo>
                      <a:pt x="16" y="336"/>
                    </a:lnTo>
                    <a:lnTo>
                      <a:pt x="24" y="352"/>
                    </a:lnTo>
                    <a:lnTo>
                      <a:pt x="24" y="368"/>
                    </a:lnTo>
                    <a:lnTo>
                      <a:pt x="32" y="384"/>
                    </a:lnTo>
                    <a:lnTo>
                      <a:pt x="40" y="416"/>
                    </a:lnTo>
                    <a:lnTo>
                      <a:pt x="48" y="432"/>
                    </a:lnTo>
                    <a:lnTo>
                      <a:pt x="56" y="440"/>
                    </a:lnTo>
                    <a:lnTo>
                      <a:pt x="72" y="472"/>
                    </a:lnTo>
                    <a:lnTo>
                      <a:pt x="72" y="480"/>
                    </a:lnTo>
                    <a:lnTo>
                      <a:pt x="80" y="496"/>
                    </a:lnTo>
                    <a:lnTo>
                      <a:pt x="96" y="520"/>
                    </a:lnTo>
                    <a:lnTo>
                      <a:pt x="104" y="528"/>
                    </a:lnTo>
                    <a:lnTo>
                      <a:pt x="112" y="536"/>
                    </a:lnTo>
                    <a:lnTo>
                      <a:pt x="128" y="560"/>
                    </a:lnTo>
                    <a:lnTo>
                      <a:pt x="136" y="568"/>
                    </a:lnTo>
                    <a:lnTo>
                      <a:pt x="144" y="576"/>
                    </a:lnTo>
                    <a:lnTo>
                      <a:pt x="152" y="584"/>
                    </a:lnTo>
                    <a:lnTo>
                      <a:pt x="160" y="592"/>
                    </a:lnTo>
                    <a:lnTo>
                      <a:pt x="168" y="592"/>
                    </a:lnTo>
                    <a:lnTo>
                      <a:pt x="176" y="600"/>
                    </a:lnTo>
                    <a:lnTo>
                      <a:pt x="184" y="608"/>
                    </a:lnTo>
                    <a:lnTo>
                      <a:pt x="192" y="608"/>
                    </a:lnTo>
                    <a:lnTo>
                      <a:pt x="200" y="616"/>
                    </a:lnTo>
                    <a:lnTo>
                      <a:pt x="208" y="616"/>
                    </a:lnTo>
                    <a:lnTo>
                      <a:pt x="216" y="616"/>
                    </a:lnTo>
                    <a:lnTo>
                      <a:pt x="224" y="624"/>
                    </a:lnTo>
                    <a:lnTo>
                      <a:pt x="232" y="624"/>
                    </a:lnTo>
                    <a:lnTo>
                      <a:pt x="240" y="624"/>
                    </a:lnTo>
                    <a:lnTo>
                      <a:pt x="248" y="616"/>
                    </a:lnTo>
                    <a:lnTo>
                      <a:pt x="256" y="616"/>
                    </a:lnTo>
                    <a:lnTo>
                      <a:pt x="264" y="616"/>
                    </a:lnTo>
                    <a:lnTo>
                      <a:pt x="272" y="616"/>
                    </a:lnTo>
                    <a:lnTo>
                      <a:pt x="280" y="608"/>
                    </a:lnTo>
                    <a:lnTo>
                      <a:pt x="288" y="600"/>
                    </a:lnTo>
                    <a:lnTo>
                      <a:pt x="296" y="600"/>
                    </a:lnTo>
                    <a:lnTo>
                      <a:pt x="304" y="592"/>
                    </a:lnTo>
                    <a:lnTo>
                      <a:pt x="304" y="584"/>
                    </a:lnTo>
                    <a:lnTo>
                      <a:pt x="312" y="576"/>
                    </a:lnTo>
                    <a:lnTo>
                      <a:pt x="320" y="568"/>
                    </a:lnTo>
                    <a:lnTo>
                      <a:pt x="320" y="560"/>
                    </a:lnTo>
                    <a:lnTo>
                      <a:pt x="328" y="552"/>
                    </a:lnTo>
                    <a:lnTo>
                      <a:pt x="328" y="544"/>
                    </a:lnTo>
                    <a:lnTo>
                      <a:pt x="336" y="536"/>
                    </a:lnTo>
                    <a:lnTo>
                      <a:pt x="336" y="520"/>
                    </a:lnTo>
                    <a:lnTo>
                      <a:pt x="336" y="512"/>
                    </a:lnTo>
                    <a:lnTo>
                      <a:pt x="344" y="496"/>
                    </a:lnTo>
                    <a:lnTo>
                      <a:pt x="344" y="488"/>
                    </a:lnTo>
                    <a:lnTo>
                      <a:pt x="344" y="472"/>
                    </a:lnTo>
                    <a:lnTo>
                      <a:pt x="344" y="464"/>
                    </a:lnTo>
                    <a:lnTo>
                      <a:pt x="344" y="448"/>
                    </a:lnTo>
                    <a:lnTo>
                      <a:pt x="352" y="432"/>
                    </a:lnTo>
                    <a:lnTo>
                      <a:pt x="352" y="424"/>
                    </a:lnTo>
                    <a:lnTo>
                      <a:pt x="344" y="408"/>
                    </a:lnTo>
                    <a:lnTo>
                      <a:pt x="344" y="392"/>
                    </a:lnTo>
                    <a:lnTo>
                      <a:pt x="344" y="376"/>
                    </a:lnTo>
                    <a:lnTo>
                      <a:pt x="344" y="360"/>
                    </a:lnTo>
                    <a:lnTo>
                      <a:pt x="344" y="336"/>
                    </a:lnTo>
                    <a:lnTo>
                      <a:pt x="336" y="320"/>
                    </a:lnTo>
                    <a:lnTo>
                      <a:pt x="336" y="304"/>
                    </a:lnTo>
                    <a:lnTo>
                      <a:pt x="328" y="288"/>
                    </a:lnTo>
                    <a:lnTo>
                      <a:pt x="328" y="272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7418248" y="2181044"/>
                <a:ext cx="175361" cy="302981"/>
              </a:xfrm>
              <a:custGeom>
                <a:avLst/>
                <a:gdLst>
                  <a:gd name="T0" fmla="*/ 2487 w 121"/>
                  <a:gd name="T1" fmla="*/ 1971 h 209"/>
                  <a:gd name="T2" fmla="*/ 2487 w 121"/>
                  <a:gd name="T3" fmla="*/ 1971 h 209"/>
                  <a:gd name="T4" fmla="*/ 2305 w 121"/>
                  <a:gd name="T5" fmla="*/ 1806 h 209"/>
                  <a:gd name="T6" fmla="*/ 2305 w 121"/>
                  <a:gd name="T7" fmla="*/ 1615 h 209"/>
                  <a:gd name="T8" fmla="*/ 2134 w 121"/>
                  <a:gd name="T9" fmla="*/ 1254 h 209"/>
                  <a:gd name="T10" fmla="*/ 2134 w 121"/>
                  <a:gd name="T11" fmla="*/ 1073 h 209"/>
                  <a:gd name="T12" fmla="*/ 1953 w 121"/>
                  <a:gd name="T13" fmla="*/ 888 h 209"/>
                  <a:gd name="T14" fmla="*/ 1953 w 121"/>
                  <a:gd name="T15" fmla="*/ 711 h 209"/>
                  <a:gd name="T16" fmla="*/ 1782 w 121"/>
                  <a:gd name="T17" fmla="*/ 527 h 209"/>
                  <a:gd name="T18" fmla="*/ 1597 w 121"/>
                  <a:gd name="T19" fmla="*/ 527 h 209"/>
                  <a:gd name="T20" fmla="*/ 1597 w 121"/>
                  <a:gd name="T21" fmla="*/ 362 h 209"/>
                  <a:gd name="T22" fmla="*/ 1428 w 121"/>
                  <a:gd name="T23" fmla="*/ 174 h 209"/>
                  <a:gd name="T24" fmla="*/ 1249 w 121"/>
                  <a:gd name="T25" fmla="*/ 174 h 209"/>
                  <a:gd name="T26" fmla="*/ 1068 w 121"/>
                  <a:gd name="T27" fmla="*/ 0 h 209"/>
                  <a:gd name="T28" fmla="*/ 880 w 121"/>
                  <a:gd name="T29" fmla="*/ 0 h 209"/>
                  <a:gd name="T30" fmla="*/ 705 w 121"/>
                  <a:gd name="T31" fmla="*/ 0 h 209"/>
                  <a:gd name="T32" fmla="*/ 525 w 121"/>
                  <a:gd name="T33" fmla="*/ 0 h 209"/>
                  <a:gd name="T34" fmla="*/ 362 w 121"/>
                  <a:gd name="T35" fmla="*/ 174 h 209"/>
                  <a:gd name="T36" fmla="*/ 173 w 121"/>
                  <a:gd name="T37" fmla="*/ 362 h 209"/>
                  <a:gd name="T38" fmla="*/ 173 w 121"/>
                  <a:gd name="T39" fmla="*/ 527 h 209"/>
                  <a:gd name="T40" fmla="*/ 0 w 121"/>
                  <a:gd name="T41" fmla="*/ 711 h 209"/>
                  <a:gd name="T42" fmla="*/ 0 w 121"/>
                  <a:gd name="T43" fmla="*/ 888 h 209"/>
                  <a:gd name="T44" fmla="*/ 0 w 121"/>
                  <a:gd name="T45" fmla="*/ 1073 h 209"/>
                  <a:gd name="T46" fmla="*/ 0 w 121"/>
                  <a:gd name="T47" fmla="*/ 1254 h 209"/>
                  <a:gd name="T48" fmla="*/ 0 w 121"/>
                  <a:gd name="T49" fmla="*/ 1446 h 209"/>
                  <a:gd name="T50" fmla="*/ 0 w 121"/>
                  <a:gd name="T51" fmla="*/ 1806 h 209"/>
                  <a:gd name="T52" fmla="*/ 0 w 121"/>
                  <a:gd name="T53" fmla="*/ 1971 h 209"/>
                  <a:gd name="T54" fmla="*/ 0 w 121"/>
                  <a:gd name="T55" fmla="*/ 2160 h 209"/>
                  <a:gd name="T56" fmla="*/ 173 w 121"/>
                  <a:gd name="T57" fmla="*/ 2327 h 209"/>
                  <a:gd name="T58" fmla="*/ 173 w 121"/>
                  <a:gd name="T59" fmla="*/ 2697 h 209"/>
                  <a:gd name="T60" fmla="*/ 173 w 121"/>
                  <a:gd name="T61" fmla="*/ 2881 h 209"/>
                  <a:gd name="T62" fmla="*/ 362 w 121"/>
                  <a:gd name="T63" fmla="*/ 3051 h 209"/>
                  <a:gd name="T64" fmla="*/ 362 w 121"/>
                  <a:gd name="T65" fmla="*/ 3234 h 209"/>
                  <a:gd name="T66" fmla="*/ 525 w 121"/>
                  <a:gd name="T67" fmla="*/ 3598 h 209"/>
                  <a:gd name="T68" fmla="*/ 525 w 121"/>
                  <a:gd name="T69" fmla="*/ 3766 h 209"/>
                  <a:gd name="T70" fmla="*/ 705 w 121"/>
                  <a:gd name="T71" fmla="*/ 3945 h 209"/>
                  <a:gd name="T72" fmla="*/ 880 w 121"/>
                  <a:gd name="T73" fmla="*/ 4117 h 209"/>
                  <a:gd name="T74" fmla="*/ 1068 w 121"/>
                  <a:gd name="T75" fmla="*/ 4311 h 209"/>
                  <a:gd name="T76" fmla="*/ 1249 w 121"/>
                  <a:gd name="T77" fmla="*/ 4493 h 209"/>
                  <a:gd name="T78" fmla="*/ 1428 w 121"/>
                  <a:gd name="T79" fmla="*/ 4676 h 209"/>
                  <a:gd name="T80" fmla="*/ 1597 w 121"/>
                  <a:gd name="T81" fmla="*/ 4676 h 209"/>
                  <a:gd name="T82" fmla="*/ 1782 w 121"/>
                  <a:gd name="T83" fmla="*/ 4676 h 209"/>
                  <a:gd name="T84" fmla="*/ 1953 w 121"/>
                  <a:gd name="T85" fmla="*/ 4676 h 209"/>
                  <a:gd name="T86" fmla="*/ 2134 w 121"/>
                  <a:gd name="T87" fmla="*/ 4493 h 209"/>
                  <a:gd name="T88" fmla="*/ 2305 w 121"/>
                  <a:gd name="T89" fmla="*/ 4493 h 209"/>
                  <a:gd name="T90" fmla="*/ 2305 w 121"/>
                  <a:gd name="T91" fmla="*/ 4311 h 209"/>
                  <a:gd name="T92" fmla="*/ 2305 w 121"/>
                  <a:gd name="T93" fmla="*/ 4117 h 209"/>
                  <a:gd name="T94" fmla="*/ 2487 w 121"/>
                  <a:gd name="T95" fmla="*/ 4117 h 209"/>
                  <a:gd name="T96" fmla="*/ 2487 w 121"/>
                  <a:gd name="T97" fmla="*/ 3945 h 209"/>
                  <a:gd name="T98" fmla="*/ 2487 w 121"/>
                  <a:gd name="T99" fmla="*/ 3766 h 209"/>
                  <a:gd name="T100" fmla="*/ 2487 w 121"/>
                  <a:gd name="T101" fmla="*/ 3598 h 209"/>
                  <a:gd name="T102" fmla="*/ 2663 w 121"/>
                  <a:gd name="T103" fmla="*/ 3414 h 209"/>
                  <a:gd name="T104" fmla="*/ 2663 w 121"/>
                  <a:gd name="T105" fmla="*/ 3234 h 209"/>
                  <a:gd name="T106" fmla="*/ 2663 w 121"/>
                  <a:gd name="T107" fmla="*/ 2881 h 209"/>
                  <a:gd name="T108" fmla="*/ 2487 w 121"/>
                  <a:gd name="T109" fmla="*/ 2697 h 209"/>
                  <a:gd name="T110" fmla="*/ 2487 w 121"/>
                  <a:gd name="T111" fmla="*/ 2519 h 209"/>
                  <a:gd name="T112" fmla="*/ 2487 w 121"/>
                  <a:gd name="T113" fmla="*/ 2327 h 209"/>
                  <a:gd name="T114" fmla="*/ 2487 w 121"/>
                  <a:gd name="T115" fmla="*/ 1971 h 20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21"/>
                  <a:gd name="T175" fmla="*/ 0 h 209"/>
                  <a:gd name="T176" fmla="*/ 121 w 121"/>
                  <a:gd name="T177" fmla="*/ 209 h 20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21" h="209">
                    <a:moveTo>
                      <a:pt x="112" y="88"/>
                    </a:moveTo>
                    <a:lnTo>
                      <a:pt x="112" y="88"/>
                    </a:lnTo>
                    <a:lnTo>
                      <a:pt x="104" y="80"/>
                    </a:lnTo>
                    <a:lnTo>
                      <a:pt x="104" y="72"/>
                    </a:lnTo>
                    <a:lnTo>
                      <a:pt x="96" y="56"/>
                    </a:lnTo>
                    <a:lnTo>
                      <a:pt x="96" y="48"/>
                    </a:lnTo>
                    <a:lnTo>
                      <a:pt x="88" y="40"/>
                    </a:lnTo>
                    <a:lnTo>
                      <a:pt x="88" y="32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56" y="8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0" y="96"/>
                    </a:lnTo>
                    <a:lnTo>
                      <a:pt x="8" y="104"/>
                    </a:lnTo>
                    <a:lnTo>
                      <a:pt x="8" y="120"/>
                    </a:lnTo>
                    <a:lnTo>
                      <a:pt x="8" y="128"/>
                    </a:lnTo>
                    <a:lnTo>
                      <a:pt x="16" y="136"/>
                    </a:lnTo>
                    <a:lnTo>
                      <a:pt x="16" y="144"/>
                    </a:lnTo>
                    <a:lnTo>
                      <a:pt x="24" y="160"/>
                    </a:lnTo>
                    <a:lnTo>
                      <a:pt x="24" y="168"/>
                    </a:lnTo>
                    <a:lnTo>
                      <a:pt x="32" y="176"/>
                    </a:lnTo>
                    <a:lnTo>
                      <a:pt x="40" y="184"/>
                    </a:lnTo>
                    <a:lnTo>
                      <a:pt x="48" y="192"/>
                    </a:lnTo>
                    <a:lnTo>
                      <a:pt x="56" y="200"/>
                    </a:lnTo>
                    <a:lnTo>
                      <a:pt x="64" y="208"/>
                    </a:lnTo>
                    <a:lnTo>
                      <a:pt x="72" y="208"/>
                    </a:lnTo>
                    <a:lnTo>
                      <a:pt x="80" y="208"/>
                    </a:lnTo>
                    <a:lnTo>
                      <a:pt x="88" y="208"/>
                    </a:lnTo>
                    <a:lnTo>
                      <a:pt x="96" y="200"/>
                    </a:lnTo>
                    <a:lnTo>
                      <a:pt x="104" y="200"/>
                    </a:lnTo>
                    <a:lnTo>
                      <a:pt x="104" y="192"/>
                    </a:lnTo>
                    <a:lnTo>
                      <a:pt x="104" y="184"/>
                    </a:lnTo>
                    <a:lnTo>
                      <a:pt x="112" y="184"/>
                    </a:lnTo>
                    <a:lnTo>
                      <a:pt x="112" y="176"/>
                    </a:lnTo>
                    <a:lnTo>
                      <a:pt x="112" y="168"/>
                    </a:lnTo>
                    <a:lnTo>
                      <a:pt x="112" y="160"/>
                    </a:lnTo>
                    <a:lnTo>
                      <a:pt x="120" y="152"/>
                    </a:lnTo>
                    <a:lnTo>
                      <a:pt x="120" y="144"/>
                    </a:lnTo>
                    <a:lnTo>
                      <a:pt x="120" y="128"/>
                    </a:lnTo>
                    <a:lnTo>
                      <a:pt x="112" y="120"/>
                    </a:lnTo>
                    <a:lnTo>
                      <a:pt x="112" y="112"/>
                    </a:lnTo>
                    <a:lnTo>
                      <a:pt x="112" y="104"/>
                    </a:lnTo>
                    <a:lnTo>
                      <a:pt x="112" y="88"/>
                    </a:lnTo>
                  </a:path>
                </a:pathLst>
              </a:custGeom>
              <a:solidFill>
                <a:srgbClr val="919191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8450674" y="1519361"/>
                <a:ext cx="627121" cy="964664"/>
              </a:xfrm>
              <a:custGeom>
                <a:avLst/>
                <a:gdLst>
                  <a:gd name="T0" fmla="*/ 0 w 433"/>
                  <a:gd name="T1" fmla="*/ 1083 h 665"/>
                  <a:gd name="T2" fmla="*/ 354 w 433"/>
                  <a:gd name="T3" fmla="*/ 1083 h 665"/>
                  <a:gd name="T4" fmla="*/ 705 w 433"/>
                  <a:gd name="T5" fmla="*/ 1083 h 665"/>
                  <a:gd name="T6" fmla="*/ 1065 w 433"/>
                  <a:gd name="T7" fmla="*/ 1083 h 665"/>
                  <a:gd name="T8" fmla="*/ 1420 w 433"/>
                  <a:gd name="T9" fmla="*/ 1260 h 665"/>
                  <a:gd name="T10" fmla="*/ 1771 w 433"/>
                  <a:gd name="T11" fmla="*/ 1452 h 665"/>
                  <a:gd name="T12" fmla="*/ 2126 w 433"/>
                  <a:gd name="T13" fmla="*/ 1814 h 665"/>
                  <a:gd name="T14" fmla="*/ 2478 w 433"/>
                  <a:gd name="T15" fmla="*/ 1984 h 665"/>
                  <a:gd name="T16" fmla="*/ 2832 w 433"/>
                  <a:gd name="T17" fmla="*/ 2539 h 665"/>
                  <a:gd name="T18" fmla="*/ 3165 w 433"/>
                  <a:gd name="T19" fmla="*/ 2898 h 665"/>
                  <a:gd name="T20" fmla="*/ 3532 w 433"/>
                  <a:gd name="T21" fmla="*/ 3430 h 665"/>
                  <a:gd name="T22" fmla="*/ 4049 w 433"/>
                  <a:gd name="T23" fmla="*/ 4167 h 665"/>
                  <a:gd name="T24" fmla="*/ 4405 w 433"/>
                  <a:gd name="T25" fmla="*/ 5067 h 665"/>
                  <a:gd name="T26" fmla="*/ 4747 w 433"/>
                  <a:gd name="T27" fmla="*/ 5810 h 665"/>
                  <a:gd name="T28" fmla="*/ 5089 w 433"/>
                  <a:gd name="T29" fmla="*/ 6693 h 665"/>
                  <a:gd name="T30" fmla="*/ 5277 w 433"/>
                  <a:gd name="T31" fmla="*/ 7433 h 665"/>
                  <a:gd name="T32" fmla="*/ 5277 w 433"/>
                  <a:gd name="T33" fmla="*/ 8145 h 665"/>
                  <a:gd name="T34" fmla="*/ 5452 w 433"/>
                  <a:gd name="T35" fmla="*/ 9240 h 665"/>
                  <a:gd name="T36" fmla="*/ 5637 w 433"/>
                  <a:gd name="T37" fmla="*/ 9780 h 665"/>
                  <a:gd name="T38" fmla="*/ 5637 w 433"/>
                  <a:gd name="T39" fmla="*/ 10509 h 665"/>
                  <a:gd name="T40" fmla="*/ 5637 w 433"/>
                  <a:gd name="T41" fmla="*/ 11048 h 665"/>
                  <a:gd name="T42" fmla="*/ 5637 w 433"/>
                  <a:gd name="T43" fmla="*/ 11780 h 665"/>
                  <a:gd name="T44" fmla="*/ 5452 w 433"/>
                  <a:gd name="T45" fmla="*/ 12319 h 665"/>
                  <a:gd name="T46" fmla="*/ 5277 w 433"/>
                  <a:gd name="T47" fmla="*/ 12864 h 665"/>
                  <a:gd name="T48" fmla="*/ 5277 w 433"/>
                  <a:gd name="T49" fmla="*/ 13236 h 665"/>
                  <a:gd name="T50" fmla="*/ 5089 w 433"/>
                  <a:gd name="T51" fmla="*/ 13771 h 665"/>
                  <a:gd name="T52" fmla="*/ 4747 w 433"/>
                  <a:gd name="T53" fmla="*/ 14132 h 665"/>
                  <a:gd name="T54" fmla="*/ 4574 w 433"/>
                  <a:gd name="T55" fmla="*/ 14312 h 665"/>
                  <a:gd name="T56" fmla="*/ 4221 w 433"/>
                  <a:gd name="T57" fmla="*/ 14676 h 665"/>
                  <a:gd name="T58" fmla="*/ 3860 w 433"/>
                  <a:gd name="T59" fmla="*/ 14868 h 665"/>
                  <a:gd name="T60" fmla="*/ 7577 w 433"/>
                  <a:gd name="T61" fmla="*/ 13952 h 665"/>
                  <a:gd name="T62" fmla="*/ 7915 w 433"/>
                  <a:gd name="T63" fmla="*/ 13771 h 665"/>
                  <a:gd name="T64" fmla="*/ 8281 w 433"/>
                  <a:gd name="T65" fmla="*/ 13420 h 665"/>
                  <a:gd name="T66" fmla="*/ 8642 w 433"/>
                  <a:gd name="T67" fmla="*/ 13057 h 665"/>
                  <a:gd name="T68" fmla="*/ 8987 w 433"/>
                  <a:gd name="T69" fmla="*/ 12680 h 665"/>
                  <a:gd name="T70" fmla="*/ 9155 w 433"/>
                  <a:gd name="T71" fmla="*/ 12135 h 665"/>
                  <a:gd name="T72" fmla="*/ 9155 w 433"/>
                  <a:gd name="T73" fmla="*/ 11780 h 665"/>
                  <a:gd name="T74" fmla="*/ 9338 w 433"/>
                  <a:gd name="T75" fmla="*/ 11233 h 665"/>
                  <a:gd name="T76" fmla="*/ 9512 w 433"/>
                  <a:gd name="T77" fmla="*/ 10689 h 665"/>
                  <a:gd name="T78" fmla="*/ 9512 w 433"/>
                  <a:gd name="T79" fmla="*/ 9957 h 665"/>
                  <a:gd name="T80" fmla="*/ 9512 w 433"/>
                  <a:gd name="T81" fmla="*/ 9427 h 665"/>
                  <a:gd name="T82" fmla="*/ 9512 w 433"/>
                  <a:gd name="T83" fmla="*/ 8695 h 665"/>
                  <a:gd name="T84" fmla="*/ 9338 w 433"/>
                  <a:gd name="T85" fmla="*/ 8145 h 665"/>
                  <a:gd name="T86" fmla="*/ 9155 w 433"/>
                  <a:gd name="T87" fmla="*/ 7067 h 665"/>
                  <a:gd name="T88" fmla="*/ 9155 w 433"/>
                  <a:gd name="T89" fmla="*/ 6332 h 665"/>
                  <a:gd name="T90" fmla="*/ 8805 w 433"/>
                  <a:gd name="T91" fmla="*/ 5618 h 665"/>
                  <a:gd name="T92" fmla="*/ 8642 w 433"/>
                  <a:gd name="T93" fmla="*/ 4525 h 665"/>
                  <a:gd name="T94" fmla="*/ 8281 w 433"/>
                  <a:gd name="T95" fmla="*/ 3986 h 665"/>
                  <a:gd name="T96" fmla="*/ 7915 w 433"/>
                  <a:gd name="T97" fmla="*/ 3073 h 665"/>
                  <a:gd name="T98" fmla="*/ 7402 w 433"/>
                  <a:gd name="T99" fmla="*/ 2344 h 665"/>
                  <a:gd name="T100" fmla="*/ 7039 w 433"/>
                  <a:gd name="T101" fmla="*/ 1814 h 665"/>
                  <a:gd name="T102" fmla="*/ 6516 w 433"/>
                  <a:gd name="T103" fmla="*/ 1083 h 665"/>
                  <a:gd name="T104" fmla="*/ 6151 w 433"/>
                  <a:gd name="T105" fmla="*/ 712 h 665"/>
                  <a:gd name="T106" fmla="*/ 5795 w 433"/>
                  <a:gd name="T107" fmla="*/ 530 h 665"/>
                  <a:gd name="T108" fmla="*/ 5452 w 433"/>
                  <a:gd name="T109" fmla="*/ 174 h 665"/>
                  <a:gd name="T110" fmla="*/ 5089 w 433"/>
                  <a:gd name="T111" fmla="*/ 174 h 665"/>
                  <a:gd name="T112" fmla="*/ 4747 w 433"/>
                  <a:gd name="T113" fmla="*/ 0 h 665"/>
                  <a:gd name="T114" fmla="*/ 4405 w 433"/>
                  <a:gd name="T115" fmla="*/ 0 h 665"/>
                  <a:gd name="T116" fmla="*/ 3860 w 433"/>
                  <a:gd name="T117" fmla="*/ 0 h 66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3"/>
                  <a:gd name="T178" fmla="*/ 0 h 665"/>
                  <a:gd name="T179" fmla="*/ 433 w 433"/>
                  <a:gd name="T180" fmla="*/ 665 h 66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3" h="665">
                    <a:moveTo>
                      <a:pt x="0" y="48"/>
                    </a:moveTo>
                    <a:lnTo>
                      <a:pt x="0" y="48"/>
                    </a:lnTo>
                    <a:lnTo>
                      <a:pt x="8" y="48"/>
                    </a:lnTo>
                    <a:lnTo>
                      <a:pt x="16" y="48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40" y="48"/>
                    </a:lnTo>
                    <a:lnTo>
                      <a:pt x="48" y="48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2" y="64"/>
                    </a:lnTo>
                    <a:lnTo>
                      <a:pt x="80" y="64"/>
                    </a:lnTo>
                    <a:lnTo>
                      <a:pt x="88" y="72"/>
                    </a:lnTo>
                    <a:lnTo>
                      <a:pt x="96" y="80"/>
                    </a:lnTo>
                    <a:lnTo>
                      <a:pt x="104" y="88"/>
                    </a:lnTo>
                    <a:lnTo>
                      <a:pt x="112" y="88"/>
                    </a:lnTo>
                    <a:lnTo>
                      <a:pt x="120" y="104"/>
                    </a:lnTo>
                    <a:lnTo>
                      <a:pt x="128" y="112"/>
                    </a:lnTo>
                    <a:lnTo>
                      <a:pt x="136" y="120"/>
                    </a:lnTo>
                    <a:lnTo>
                      <a:pt x="144" y="128"/>
                    </a:lnTo>
                    <a:lnTo>
                      <a:pt x="152" y="136"/>
                    </a:lnTo>
                    <a:lnTo>
                      <a:pt x="160" y="152"/>
                    </a:lnTo>
                    <a:lnTo>
                      <a:pt x="176" y="176"/>
                    </a:lnTo>
                    <a:lnTo>
                      <a:pt x="184" y="184"/>
                    </a:lnTo>
                    <a:lnTo>
                      <a:pt x="184" y="200"/>
                    </a:lnTo>
                    <a:lnTo>
                      <a:pt x="200" y="224"/>
                    </a:lnTo>
                    <a:lnTo>
                      <a:pt x="208" y="240"/>
                    </a:lnTo>
                    <a:lnTo>
                      <a:pt x="216" y="256"/>
                    </a:lnTo>
                    <a:lnTo>
                      <a:pt x="224" y="280"/>
                    </a:lnTo>
                    <a:lnTo>
                      <a:pt x="232" y="296"/>
                    </a:lnTo>
                    <a:lnTo>
                      <a:pt x="232" y="312"/>
                    </a:lnTo>
                    <a:lnTo>
                      <a:pt x="240" y="328"/>
                    </a:lnTo>
                    <a:lnTo>
                      <a:pt x="240" y="344"/>
                    </a:lnTo>
                    <a:lnTo>
                      <a:pt x="240" y="360"/>
                    </a:lnTo>
                    <a:lnTo>
                      <a:pt x="248" y="376"/>
                    </a:lnTo>
                    <a:lnTo>
                      <a:pt x="248" y="408"/>
                    </a:lnTo>
                    <a:lnTo>
                      <a:pt x="256" y="424"/>
                    </a:lnTo>
                    <a:lnTo>
                      <a:pt x="256" y="432"/>
                    </a:lnTo>
                    <a:lnTo>
                      <a:pt x="256" y="448"/>
                    </a:lnTo>
                    <a:lnTo>
                      <a:pt x="256" y="464"/>
                    </a:lnTo>
                    <a:lnTo>
                      <a:pt x="256" y="480"/>
                    </a:lnTo>
                    <a:lnTo>
                      <a:pt x="256" y="488"/>
                    </a:lnTo>
                    <a:lnTo>
                      <a:pt x="256" y="504"/>
                    </a:lnTo>
                    <a:lnTo>
                      <a:pt x="256" y="520"/>
                    </a:lnTo>
                    <a:lnTo>
                      <a:pt x="248" y="528"/>
                    </a:lnTo>
                    <a:lnTo>
                      <a:pt x="248" y="544"/>
                    </a:lnTo>
                    <a:lnTo>
                      <a:pt x="248" y="552"/>
                    </a:lnTo>
                    <a:lnTo>
                      <a:pt x="240" y="568"/>
                    </a:lnTo>
                    <a:lnTo>
                      <a:pt x="240" y="576"/>
                    </a:lnTo>
                    <a:lnTo>
                      <a:pt x="240" y="584"/>
                    </a:lnTo>
                    <a:lnTo>
                      <a:pt x="232" y="592"/>
                    </a:lnTo>
                    <a:lnTo>
                      <a:pt x="232" y="608"/>
                    </a:lnTo>
                    <a:lnTo>
                      <a:pt x="224" y="616"/>
                    </a:lnTo>
                    <a:lnTo>
                      <a:pt x="216" y="624"/>
                    </a:lnTo>
                    <a:lnTo>
                      <a:pt x="216" y="632"/>
                    </a:lnTo>
                    <a:lnTo>
                      <a:pt x="208" y="632"/>
                    </a:lnTo>
                    <a:lnTo>
                      <a:pt x="200" y="640"/>
                    </a:lnTo>
                    <a:lnTo>
                      <a:pt x="192" y="648"/>
                    </a:lnTo>
                    <a:lnTo>
                      <a:pt x="184" y="656"/>
                    </a:lnTo>
                    <a:lnTo>
                      <a:pt x="176" y="656"/>
                    </a:lnTo>
                    <a:lnTo>
                      <a:pt x="168" y="664"/>
                    </a:lnTo>
                    <a:lnTo>
                      <a:pt x="344" y="616"/>
                    </a:lnTo>
                    <a:lnTo>
                      <a:pt x="352" y="608"/>
                    </a:lnTo>
                    <a:lnTo>
                      <a:pt x="360" y="608"/>
                    </a:lnTo>
                    <a:lnTo>
                      <a:pt x="368" y="600"/>
                    </a:lnTo>
                    <a:lnTo>
                      <a:pt x="376" y="592"/>
                    </a:lnTo>
                    <a:lnTo>
                      <a:pt x="384" y="584"/>
                    </a:lnTo>
                    <a:lnTo>
                      <a:pt x="392" y="576"/>
                    </a:lnTo>
                    <a:lnTo>
                      <a:pt x="400" y="568"/>
                    </a:lnTo>
                    <a:lnTo>
                      <a:pt x="408" y="560"/>
                    </a:lnTo>
                    <a:lnTo>
                      <a:pt x="408" y="544"/>
                    </a:lnTo>
                    <a:lnTo>
                      <a:pt x="416" y="536"/>
                    </a:lnTo>
                    <a:lnTo>
                      <a:pt x="416" y="528"/>
                    </a:lnTo>
                    <a:lnTo>
                      <a:pt x="416" y="520"/>
                    </a:lnTo>
                    <a:lnTo>
                      <a:pt x="424" y="504"/>
                    </a:lnTo>
                    <a:lnTo>
                      <a:pt x="424" y="496"/>
                    </a:lnTo>
                    <a:lnTo>
                      <a:pt x="424" y="480"/>
                    </a:lnTo>
                    <a:lnTo>
                      <a:pt x="432" y="472"/>
                    </a:lnTo>
                    <a:lnTo>
                      <a:pt x="432" y="456"/>
                    </a:lnTo>
                    <a:lnTo>
                      <a:pt x="432" y="440"/>
                    </a:lnTo>
                    <a:lnTo>
                      <a:pt x="432" y="432"/>
                    </a:lnTo>
                    <a:lnTo>
                      <a:pt x="432" y="416"/>
                    </a:lnTo>
                    <a:lnTo>
                      <a:pt x="432" y="400"/>
                    </a:lnTo>
                    <a:lnTo>
                      <a:pt x="432" y="384"/>
                    </a:lnTo>
                    <a:lnTo>
                      <a:pt x="432" y="376"/>
                    </a:lnTo>
                    <a:lnTo>
                      <a:pt x="424" y="360"/>
                    </a:lnTo>
                    <a:lnTo>
                      <a:pt x="424" y="328"/>
                    </a:lnTo>
                    <a:lnTo>
                      <a:pt x="416" y="312"/>
                    </a:lnTo>
                    <a:lnTo>
                      <a:pt x="416" y="296"/>
                    </a:lnTo>
                    <a:lnTo>
                      <a:pt x="416" y="280"/>
                    </a:lnTo>
                    <a:lnTo>
                      <a:pt x="408" y="264"/>
                    </a:lnTo>
                    <a:lnTo>
                      <a:pt x="400" y="248"/>
                    </a:lnTo>
                    <a:lnTo>
                      <a:pt x="400" y="232"/>
                    </a:lnTo>
                    <a:lnTo>
                      <a:pt x="392" y="200"/>
                    </a:lnTo>
                    <a:lnTo>
                      <a:pt x="384" y="192"/>
                    </a:lnTo>
                    <a:lnTo>
                      <a:pt x="376" y="176"/>
                    </a:lnTo>
                    <a:lnTo>
                      <a:pt x="360" y="152"/>
                    </a:lnTo>
                    <a:lnTo>
                      <a:pt x="360" y="136"/>
                    </a:lnTo>
                    <a:lnTo>
                      <a:pt x="352" y="120"/>
                    </a:lnTo>
                    <a:lnTo>
                      <a:pt x="336" y="104"/>
                    </a:lnTo>
                    <a:lnTo>
                      <a:pt x="328" y="88"/>
                    </a:lnTo>
                    <a:lnTo>
                      <a:pt x="320" y="80"/>
                    </a:lnTo>
                    <a:lnTo>
                      <a:pt x="304" y="56"/>
                    </a:lnTo>
                    <a:lnTo>
                      <a:pt x="296" y="48"/>
                    </a:lnTo>
                    <a:lnTo>
                      <a:pt x="288" y="40"/>
                    </a:lnTo>
                    <a:lnTo>
                      <a:pt x="280" y="32"/>
                    </a:lnTo>
                    <a:lnTo>
                      <a:pt x="272" y="32"/>
                    </a:lnTo>
                    <a:lnTo>
                      <a:pt x="264" y="24"/>
                    </a:lnTo>
                    <a:lnTo>
                      <a:pt x="256" y="16"/>
                    </a:lnTo>
                    <a:lnTo>
                      <a:pt x="248" y="8"/>
                    </a:lnTo>
                    <a:lnTo>
                      <a:pt x="240" y="8"/>
                    </a:lnTo>
                    <a:lnTo>
                      <a:pt x="232" y="8"/>
                    </a:lnTo>
                    <a:lnTo>
                      <a:pt x="224" y="0"/>
                    </a:lnTo>
                    <a:lnTo>
                      <a:pt x="216" y="0"/>
                    </a:lnTo>
                    <a:lnTo>
                      <a:pt x="208" y="0"/>
                    </a:lnTo>
                    <a:lnTo>
                      <a:pt x="200" y="0"/>
                    </a:lnTo>
                    <a:lnTo>
                      <a:pt x="184" y="0"/>
                    </a:lnTo>
                    <a:lnTo>
                      <a:pt x="176" y="0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919191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7627288" y="1589012"/>
                <a:ext cx="1196174" cy="1114414"/>
              </a:xfrm>
              <a:custGeom>
                <a:avLst/>
                <a:gdLst>
                  <a:gd name="T0" fmla="*/ 0 w 825"/>
                  <a:gd name="T1" fmla="*/ 3580 h 769"/>
                  <a:gd name="T2" fmla="*/ 362 w 825"/>
                  <a:gd name="T3" fmla="*/ 3402 h 769"/>
                  <a:gd name="T4" fmla="*/ 707 w 825"/>
                  <a:gd name="T5" fmla="*/ 3402 h 769"/>
                  <a:gd name="T6" fmla="*/ 1072 w 825"/>
                  <a:gd name="T7" fmla="*/ 3580 h 769"/>
                  <a:gd name="T8" fmla="*/ 1431 w 825"/>
                  <a:gd name="T9" fmla="*/ 3746 h 769"/>
                  <a:gd name="T10" fmla="*/ 1787 w 825"/>
                  <a:gd name="T11" fmla="*/ 3934 h 769"/>
                  <a:gd name="T12" fmla="*/ 2320 w 825"/>
                  <a:gd name="T13" fmla="*/ 4111 h 769"/>
                  <a:gd name="T14" fmla="*/ 2678 w 825"/>
                  <a:gd name="T15" fmla="*/ 4469 h 769"/>
                  <a:gd name="T16" fmla="*/ 3044 w 825"/>
                  <a:gd name="T17" fmla="*/ 4836 h 769"/>
                  <a:gd name="T18" fmla="*/ 3405 w 825"/>
                  <a:gd name="T19" fmla="*/ 5367 h 769"/>
                  <a:gd name="T20" fmla="*/ 3749 w 825"/>
                  <a:gd name="T21" fmla="*/ 5718 h 769"/>
                  <a:gd name="T22" fmla="*/ 4114 w 825"/>
                  <a:gd name="T23" fmla="*/ 6619 h 769"/>
                  <a:gd name="T24" fmla="*/ 4662 w 825"/>
                  <a:gd name="T25" fmla="*/ 7491 h 769"/>
                  <a:gd name="T26" fmla="*/ 4842 w 825"/>
                  <a:gd name="T27" fmla="*/ 8031 h 769"/>
                  <a:gd name="T28" fmla="*/ 5187 w 825"/>
                  <a:gd name="T29" fmla="*/ 9097 h 769"/>
                  <a:gd name="T30" fmla="*/ 5370 w 825"/>
                  <a:gd name="T31" fmla="*/ 9812 h 769"/>
                  <a:gd name="T32" fmla="*/ 5552 w 825"/>
                  <a:gd name="T33" fmla="*/ 10535 h 769"/>
                  <a:gd name="T34" fmla="*/ 5729 w 825"/>
                  <a:gd name="T35" fmla="*/ 11428 h 769"/>
                  <a:gd name="T36" fmla="*/ 5729 w 825"/>
                  <a:gd name="T37" fmla="*/ 12155 h 769"/>
                  <a:gd name="T38" fmla="*/ 5913 w 825"/>
                  <a:gd name="T39" fmla="*/ 12858 h 769"/>
                  <a:gd name="T40" fmla="*/ 5729 w 825"/>
                  <a:gd name="T41" fmla="*/ 13395 h 769"/>
                  <a:gd name="T42" fmla="*/ 5729 w 825"/>
                  <a:gd name="T43" fmla="*/ 13913 h 769"/>
                  <a:gd name="T44" fmla="*/ 5729 w 825"/>
                  <a:gd name="T45" fmla="*/ 14470 h 769"/>
                  <a:gd name="T46" fmla="*/ 5552 w 825"/>
                  <a:gd name="T47" fmla="*/ 15003 h 769"/>
                  <a:gd name="T48" fmla="*/ 5370 w 825"/>
                  <a:gd name="T49" fmla="*/ 15540 h 769"/>
                  <a:gd name="T50" fmla="*/ 5187 w 825"/>
                  <a:gd name="T51" fmla="*/ 15907 h 769"/>
                  <a:gd name="T52" fmla="*/ 5019 w 825"/>
                  <a:gd name="T53" fmla="*/ 16261 h 769"/>
                  <a:gd name="T54" fmla="*/ 4842 w 825"/>
                  <a:gd name="T55" fmla="*/ 16623 h 769"/>
                  <a:gd name="T56" fmla="*/ 4481 w 825"/>
                  <a:gd name="T57" fmla="*/ 16787 h 769"/>
                  <a:gd name="T58" fmla="*/ 4114 w 825"/>
                  <a:gd name="T59" fmla="*/ 17141 h 769"/>
                  <a:gd name="T60" fmla="*/ 3749 w 825"/>
                  <a:gd name="T61" fmla="*/ 17141 h 769"/>
                  <a:gd name="T62" fmla="*/ 16631 w 825"/>
                  <a:gd name="T63" fmla="*/ 13580 h 769"/>
                  <a:gd name="T64" fmla="*/ 16993 w 825"/>
                  <a:gd name="T65" fmla="*/ 13395 h 769"/>
                  <a:gd name="T66" fmla="*/ 17356 w 825"/>
                  <a:gd name="T67" fmla="*/ 13034 h 769"/>
                  <a:gd name="T68" fmla="*/ 17527 w 825"/>
                  <a:gd name="T69" fmla="*/ 12858 h 769"/>
                  <a:gd name="T70" fmla="*/ 17886 w 825"/>
                  <a:gd name="T71" fmla="*/ 12514 h 769"/>
                  <a:gd name="T72" fmla="*/ 18071 w 825"/>
                  <a:gd name="T73" fmla="*/ 11952 h 769"/>
                  <a:gd name="T74" fmla="*/ 18071 w 825"/>
                  <a:gd name="T75" fmla="*/ 11597 h 769"/>
                  <a:gd name="T76" fmla="*/ 18247 w 825"/>
                  <a:gd name="T77" fmla="*/ 11076 h 769"/>
                  <a:gd name="T78" fmla="*/ 18430 w 825"/>
                  <a:gd name="T79" fmla="*/ 10535 h 769"/>
                  <a:gd name="T80" fmla="*/ 18430 w 825"/>
                  <a:gd name="T81" fmla="*/ 9812 h 769"/>
                  <a:gd name="T82" fmla="*/ 18430 w 825"/>
                  <a:gd name="T83" fmla="*/ 9285 h 769"/>
                  <a:gd name="T84" fmla="*/ 18430 w 825"/>
                  <a:gd name="T85" fmla="*/ 8578 h 769"/>
                  <a:gd name="T86" fmla="*/ 18247 w 825"/>
                  <a:gd name="T87" fmla="*/ 8031 h 769"/>
                  <a:gd name="T88" fmla="*/ 18071 w 825"/>
                  <a:gd name="T89" fmla="*/ 6965 h 769"/>
                  <a:gd name="T90" fmla="*/ 18071 w 825"/>
                  <a:gd name="T91" fmla="*/ 6264 h 769"/>
                  <a:gd name="T92" fmla="*/ 17886 w 825"/>
                  <a:gd name="T93" fmla="*/ 5543 h 769"/>
                  <a:gd name="T94" fmla="*/ 17527 w 825"/>
                  <a:gd name="T95" fmla="*/ 4661 h 769"/>
                  <a:gd name="T96" fmla="*/ 17157 w 825"/>
                  <a:gd name="T97" fmla="*/ 3934 h 769"/>
                  <a:gd name="T98" fmla="*/ 16813 w 825"/>
                  <a:gd name="T99" fmla="*/ 3042 h 769"/>
                  <a:gd name="T100" fmla="*/ 16280 w 825"/>
                  <a:gd name="T101" fmla="*/ 2319 h 769"/>
                  <a:gd name="T102" fmla="*/ 15921 w 825"/>
                  <a:gd name="T103" fmla="*/ 1786 h 769"/>
                  <a:gd name="T104" fmla="*/ 15368 w 825"/>
                  <a:gd name="T105" fmla="*/ 1253 h 769"/>
                  <a:gd name="T106" fmla="*/ 15016 w 825"/>
                  <a:gd name="T107" fmla="*/ 883 h 769"/>
                  <a:gd name="T108" fmla="*/ 14662 w 825"/>
                  <a:gd name="T109" fmla="*/ 527 h 769"/>
                  <a:gd name="T110" fmla="*/ 14323 w 825"/>
                  <a:gd name="T111" fmla="*/ 362 h 769"/>
                  <a:gd name="T112" fmla="*/ 13963 w 825"/>
                  <a:gd name="T113" fmla="*/ 174 h 769"/>
                  <a:gd name="T114" fmla="*/ 13591 w 825"/>
                  <a:gd name="T115" fmla="*/ 0 h 769"/>
                  <a:gd name="T116" fmla="*/ 13229 w 825"/>
                  <a:gd name="T117" fmla="*/ 0 h 769"/>
                  <a:gd name="T118" fmla="*/ 12878 w 825"/>
                  <a:gd name="T119" fmla="*/ 0 h 769"/>
                  <a:gd name="T120" fmla="*/ 0 w 825"/>
                  <a:gd name="T121" fmla="*/ 3580 h 76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25"/>
                  <a:gd name="T184" fmla="*/ 0 h 769"/>
                  <a:gd name="T185" fmla="*/ 825 w 825"/>
                  <a:gd name="T186" fmla="*/ 769 h 76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25" h="769">
                    <a:moveTo>
                      <a:pt x="0" y="160"/>
                    </a:moveTo>
                    <a:lnTo>
                      <a:pt x="0" y="160"/>
                    </a:lnTo>
                    <a:lnTo>
                      <a:pt x="8" y="152"/>
                    </a:lnTo>
                    <a:lnTo>
                      <a:pt x="16" y="152"/>
                    </a:lnTo>
                    <a:lnTo>
                      <a:pt x="24" y="152"/>
                    </a:lnTo>
                    <a:lnTo>
                      <a:pt x="32" y="152"/>
                    </a:lnTo>
                    <a:lnTo>
                      <a:pt x="40" y="160"/>
                    </a:lnTo>
                    <a:lnTo>
                      <a:pt x="48" y="160"/>
                    </a:lnTo>
                    <a:lnTo>
                      <a:pt x="56" y="160"/>
                    </a:lnTo>
                    <a:lnTo>
                      <a:pt x="64" y="168"/>
                    </a:lnTo>
                    <a:lnTo>
                      <a:pt x="72" y="168"/>
                    </a:lnTo>
                    <a:lnTo>
                      <a:pt x="80" y="176"/>
                    </a:lnTo>
                    <a:lnTo>
                      <a:pt x="96" y="176"/>
                    </a:lnTo>
                    <a:lnTo>
                      <a:pt x="104" y="184"/>
                    </a:lnTo>
                    <a:lnTo>
                      <a:pt x="112" y="192"/>
                    </a:lnTo>
                    <a:lnTo>
                      <a:pt x="120" y="200"/>
                    </a:lnTo>
                    <a:lnTo>
                      <a:pt x="128" y="208"/>
                    </a:lnTo>
                    <a:lnTo>
                      <a:pt x="136" y="216"/>
                    </a:lnTo>
                    <a:lnTo>
                      <a:pt x="144" y="224"/>
                    </a:lnTo>
                    <a:lnTo>
                      <a:pt x="152" y="240"/>
                    </a:lnTo>
                    <a:lnTo>
                      <a:pt x="160" y="248"/>
                    </a:lnTo>
                    <a:lnTo>
                      <a:pt x="168" y="256"/>
                    </a:lnTo>
                    <a:lnTo>
                      <a:pt x="176" y="280"/>
                    </a:lnTo>
                    <a:lnTo>
                      <a:pt x="184" y="296"/>
                    </a:lnTo>
                    <a:lnTo>
                      <a:pt x="192" y="304"/>
                    </a:lnTo>
                    <a:lnTo>
                      <a:pt x="208" y="336"/>
                    </a:lnTo>
                    <a:lnTo>
                      <a:pt x="208" y="344"/>
                    </a:lnTo>
                    <a:lnTo>
                      <a:pt x="216" y="360"/>
                    </a:lnTo>
                    <a:lnTo>
                      <a:pt x="232" y="392"/>
                    </a:lnTo>
                    <a:lnTo>
                      <a:pt x="232" y="408"/>
                    </a:lnTo>
                    <a:lnTo>
                      <a:pt x="240" y="424"/>
                    </a:lnTo>
                    <a:lnTo>
                      <a:pt x="240" y="440"/>
                    </a:lnTo>
                    <a:lnTo>
                      <a:pt x="248" y="456"/>
                    </a:lnTo>
                    <a:lnTo>
                      <a:pt x="248" y="472"/>
                    </a:lnTo>
                    <a:lnTo>
                      <a:pt x="256" y="488"/>
                    </a:lnTo>
                    <a:lnTo>
                      <a:pt x="256" y="512"/>
                    </a:lnTo>
                    <a:lnTo>
                      <a:pt x="256" y="528"/>
                    </a:lnTo>
                    <a:lnTo>
                      <a:pt x="256" y="544"/>
                    </a:lnTo>
                    <a:lnTo>
                      <a:pt x="256" y="560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56" y="600"/>
                    </a:lnTo>
                    <a:lnTo>
                      <a:pt x="256" y="616"/>
                    </a:lnTo>
                    <a:lnTo>
                      <a:pt x="256" y="624"/>
                    </a:lnTo>
                    <a:lnTo>
                      <a:pt x="256" y="640"/>
                    </a:lnTo>
                    <a:lnTo>
                      <a:pt x="256" y="648"/>
                    </a:lnTo>
                    <a:lnTo>
                      <a:pt x="248" y="664"/>
                    </a:lnTo>
                    <a:lnTo>
                      <a:pt x="248" y="672"/>
                    </a:lnTo>
                    <a:lnTo>
                      <a:pt x="248" y="688"/>
                    </a:lnTo>
                    <a:lnTo>
                      <a:pt x="240" y="696"/>
                    </a:lnTo>
                    <a:lnTo>
                      <a:pt x="240" y="704"/>
                    </a:lnTo>
                    <a:lnTo>
                      <a:pt x="232" y="712"/>
                    </a:lnTo>
                    <a:lnTo>
                      <a:pt x="232" y="720"/>
                    </a:lnTo>
                    <a:lnTo>
                      <a:pt x="224" y="728"/>
                    </a:lnTo>
                    <a:lnTo>
                      <a:pt x="216" y="736"/>
                    </a:lnTo>
                    <a:lnTo>
                      <a:pt x="216" y="744"/>
                    </a:lnTo>
                    <a:lnTo>
                      <a:pt x="208" y="752"/>
                    </a:lnTo>
                    <a:lnTo>
                      <a:pt x="200" y="752"/>
                    </a:lnTo>
                    <a:lnTo>
                      <a:pt x="192" y="760"/>
                    </a:lnTo>
                    <a:lnTo>
                      <a:pt x="184" y="768"/>
                    </a:lnTo>
                    <a:lnTo>
                      <a:pt x="176" y="768"/>
                    </a:lnTo>
                    <a:lnTo>
                      <a:pt x="168" y="768"/>
                    </a:lnTo>
                    <a:lnTo>
                      <a:pt x="736" y="616"/>
                    </a:lnTo>
                    <a:lnTo>
                      <a:pt x="744" y="608"/>
                    </a:lnTo>
                    <a:lnTo>
                      <a:pt x="752" y="608"/>
                    </a:lnTo>
                    <a:lnTo>
                      <a:pt x="760" y="600"/>
                    </a:lnTo>
                    <a:lnTo>
                      <a:pt x="768" y="592"/>
                    </a:lnTo>
                    <a:lnTo>
                      <a:pt x="776" y="584"/>
                    </a:lnTo>
                    <a:lnTo>
                      <a:pt x="784" y="584"/>
                    </a:lnTo>
                    <a:lnTo>
                      <a:pt x="784" y="576"/>
                    </a:lnTo>
                    <a:lnTo>
                      <a:pt x="792" y="568"/>
                    </a:lnTo>
                    <a:lnTo>
                      <a:pt x="800" y="560"/>
                    </a:lnTo>
                    <a:lnTo>
                      <a:pt x="800" y="544"/>
                    </a:lnTo>
                    <a:lnTo>
                      <a:pt x="808" y="536"/>
                    </a:lnTo>
                    <a:lnTo>
                      <a:pt x="808" y="528"/>
                    </a:lnTo>
                    <a:lnTo>
                      <a:pt x="808" y="520"/>
                    </a:lnTo>
                    <a:lnTo>
                      <a:pt x="816" y="504"/>
                    </a:lnTo>
                    <a:lnTo>
                      <a:pt x="816" y="496"/>
                    </a:lnTo>
                    <a:lnTo>
                      <a:pt x="816" y="480"/>
                    </a:lnTo>
                    <a:lnTo>
                      <a:pt x="824" y="472"/>
                    </a:lnTo>
                    <a:lnTo>
                      <a:pt x="824" y="456"/>
                    </a:lnTo>
                    <a:lnTo>
                      <a:pt x="824" y="440"/>
                    </a:lnTo>
                    <a:lnTo>
                      <a:pt x="824" y="432"/>
                    </a:lnTo>
                    <a:lnTo>
                      <a:pt x="824" y="416"/>
                    </a:lnTo>
                    <a:lnTo>
                      <a:pt x="824" y="400"/>
                    </a:lnTo>
                    <a:lnTo>
                      <a:pt x="824" y="384"/>
                    </a:lnTo>
                    <a:lnTo>
                      <a:pt x="824" y="376"/>
                    </a:lnTo>
                    <a:lnTo>
                      <a:pt x="816" y="360"/>
                    </a:lnTo>
                    <a:lnTo>
                      <a:pt x="816" y="328"/>
                    </a:lnTo>
                    <a:lnTo>
                      <a:pt x="808" y="312"/>
                    </a:lnTo>
                    <a:lnTo>
                      <a:pt x="808" y="296"/>
                    </a:lnTo>
                    <a:lnTo>
                      <a:pt x="808" y="280"/>
                    </a:lnTo>
                    <a:lnTo>
                      <a:pt x="800" y="264"/>
                    </a:lnTo>
                    <a:lnTo>
                      <a:pt x="800" y="248"/>
                    </a:lnTo>
                    <a:lnTo>
                      <a:pt x="792" y="232"/>
                    </a:lnTo>
                    <a:lnTo>
                      <a:pt x="784" y="208"/>
                    </a:lnTo>
                    <a:lnTo>
                      <a:pt x="776" y="192"/>
                    </a:lnTo>
                    <a:lnTo>
                      <a:pt x="768" y="176"/>
                    </a:lnTo>
                    <a:lnTo>
                      <a:pt x="752" y="152"/>
                    </a:lnTo>
                    <a:lnTo>
                      <a:pt x="752" y="136"/>
                    </a:lnTo>
                    <a:lnTo>
                      <a:pt x="744" y="128"/>
                    </a:lnTo>
                    <a:lnTo>
                      <a:pt x="728" y="104"/>
                    </a:lnTo>
                    <a:lnTo>
                      <a:pt x="720" y="88"/>
                    </a:lnTo>
                    <a:lnTo>
                      <a:pt x="712" y="80"/>
                    </a:lnTo>
                    <a:lnTo>
                      <a:pt x="696" y="64"/>
                    </a:lnTo>
                    <a:lnTo>
                      <a:pt x="688" y="56"/>
                    </a:lnTo>
                    <a:lnTo>
                      <a:pt x="680" y="40"/>
                    </a:lnTo>
                    <a:lnTo>
                      <a:pt x="672" y="40"/>
                    </a:lnTo>
                    <a:lnTo>
                      <a:pt x="664" y="32"/>
                    </a:lnTo>
                    <a:lnTo>
                      <a:pt x="656" y="24"/>
                    </a:lnTo>
                    <a:lnTo>
                      <a:pt x="648" y="16"/>
                    </a:lnTo>
                    <a:lnTo>
                      <a:pt x="640" y="16"/>
                    </a:lnTo>
                    <a:lnTo>
                      <a:pt x="632" y="8"/>
                    </a:lnTo>
                    <a:lnTo>
                      <a:pt x="624" y="8"/>
                    </a:lnTo>
                    <a:lnTo>
                      <a:pt x="616" y="0"/>
                    </a:lnTo>
                    <a:lnTo>
                      <a:pt x="608" y="0"/>
                    </a:lnTo>
                    <a:lnTo>
                      <a:pt x="600" y="0"/>
                    </a:lnTo>
                    <a:lnTo>
                      <a:pt x="592" y="0"/>
                    </a:lnTo>
                    <a:lnTo>
                      <a:pt x="584" y="0"/>
                    </a:lnTo>
                    <a:lnTo>
                      <a:pt x="576" y="0"/>
                    </a:lnTo>
                    <a:lnTo>
                      <a:pt x="568" y="0"/>
                    </a:lnTo>
                    <a:lnTo>
                      <a:pt x="0" y="160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8311314" y="1589012"/>
                <a:ext cx="512148" cy="895013"/>
              </a:xfrm>
              <a:custGeom>
                <a:avLst/>
                <a:gdLst>
                  <a:gd name="T0" fmla="*/ 7407 w 353"/>
                  <a:gd name="T1" fmla="*/ 5981 h 617"/>
                  <a:gd name="T2" fmla="*/ 7233 w 353"/>
                  <a:gd name="T3" fmla="*/ 5245 h 617"/>
                  <a:gd name="T4" fmla="*/ 6861 w 353"/>
                  <a:gd name="T5" fmla="*/ 4349 h 617"/>
                  <a:gd name="T6" fmla="*/ 6311 w 353"/>
                  <a:gd name="T7" fmla="*/ 3430 h 617"/>
                  <a:gd name="T8" fmla="*/ 6137 w 353"/>
                  <a:gd name="T9" fmla="*/ 2898 h 617"/>
                  <a:gd name="T10" fmla="*/ 5583 w 353"/>
                  <a:gd name="T11" fmla="*/ 1983 h 617"/>
                  <a:gd name="T12" fmla="*/ 5052 w 353"/>
                  <a:gd name="T13" fmla="*/ 1452 h 617"/>
                  <a:gd name="T14" fmla="*/ 4691 w 353"/>
                  <a:gd name="T15" fmla="*/ 890 h 617"/>
                  <a:gd name="T16" fmla="*/ 4336 w 353"/>
                  <a:gd name="T17" fmla="*/ 712 h 617"/>
                  <a:gd name="T18" fmla="*/ 3980 w 353"/>
                  <a:gd name="T19" fmla="*/ 362 h 617"/>
                  <a:gd name="T20" fmla="*/ 3608 w 353"/>
                  <a:gd name="T21" fmla="*/ 174 h 617"/>
                  <a:gd name="T22" fmla="*/ 3253 w 353"/>
                  <a:gd name="T23" fmla="*/ 0 h 617"/>
                  <a:gd name="T24" fmla="*/ 2888 w 353"/>
                  <a:gd name="T25" fmla="*/ 0 h 617"/>
                  <a:gd name="T26" fmla="*/ 2531 w 353"/>
                  <a:gd name="T27" fmla="*/ 0 h 617"/>
                  <a:gd name="T28" fmla="*/ 2166 w 353"/>
                  <a:gd name="T29" fmla="*/ 0 h 617"/>
                  <a:gd name="T30" fmla="*/ 1809 w 353"/>
                  <a:gd name="T31" fmla="*/ 174 h 617"/>
                  <a:gd name="T32" fmla="*/ 1448 w 353"/>
                  <a:gd name="T33" fmla="*/ 362 h 617"/>
                  <a:gd name="T34" fmla="*/ 1078 w 353"/>
                  <a:gd name="T35" fmla="*/ 530 h 617"/>
                  <a:gd name="T36" fmla="*/ 889 w 353"/>
                  <a:gd name="T37" fmla="*/ 890 h 617"/>
                  <a:gd name="T38" fmla="*/ 712 w 353"/>
                  <a:gd name="T39" fmla="*/ 1260 h 617"/>
                  <a:gd name="T40" fmla="*/ 530 w 353"/>
                  <a:gd name="T41" fmla="*/ 1814 h 617"/>
                  <a:gd name="T42" fmla="*/ 362 w 353"/>
                  <a:gd name="T43" fmla="*/ 2171 h 617"/>
                  <a:gd name="T44" fmla="*/ 174 w 353"/>
                  <a:gd name="T45" fmla="*/ 2713 h 617"/>
                  <a:gd name="T46" fmla="*/ 174 w 353"/>
                  <a:gd name="T47" fmla="*/ 3261 h 617"/>
                  <a:gd name="T48" fmla="*/ 174 w 353"/>
                  <a:gd name="T49" fmla="*/ 3798 h 617"/>
                  <a:gd name="T50" fmla="*/ 0 w 353"/>
                  <a:gd name="T51" fmla="*/ 4525 h 617"/>
                  <a:gd name="T52" fmla="*/ 174 w 353"/>
                  <a:gd name="T53" fmla="*/ 5067 h 617"/>
                  <a:gd name="T54" fmla="*/ 174 w 353"/>
                  <a:gd name="T55" fmla="*/ 5808 h 617"/>
                  <a:gd name="T56" fmla="*/ 362 w 353"/>
                  <a:gd name="T57" fmla="*/ 6884 h 617"/>
                  <a:gd name="T58" fmla="*/ 530 w 353"/>
                  <a:gd name="T59" fmla="*/ 7618 h 617"/>
                  <a:gd name="T60" fmla="*/ 712 w 353"/>
                  <a:gd name="T61" fmla="*/ 8334 h 617"/>
                  <a:gd name="T62" fmla="*/ 1078 w 353"/>
                  <a:gd name="T63" fmla="*/ 9232 h 617"/>
                  <a:gd name="T64" fmla="*/ 1259 w 353"/>
                  <a:gd name="T65" fmla="*/ 9952 h 617"/>
                  <a:gd name="T66" fmla="*/ 1809 w 353"/>
                  <a:gd name="T67" fmla="*/ 10865 h 617"/>
                  <a:gd name="T68" fmla="*/ 2166 w 353"/>
                  <a:gd name="T69" fmla="*/ 11606 h 617"/>
                  <a:gd name="T70" fmla="*/ 2531 w 353"/>
                  <a:gd name="T71" fmla="*/ 12131 h 617"/>
                  <a:gd name="T72" fmla="*/ 3067 w 353"/>
                  <a:gd name="T73" fmla="*/ 12680 h 617"/>
                  <a:gd name="T74" fmla="*/ 3427 w 353"/>
                  <a:gd name="T75" fmla="*/ 13057 h 617"/>
                  <a:gd name="T76" fmla="*/ 3785 w 353"/>
                  <a:gd name="T77" fmla="*/ 13418 h 617"/>
                  <a:gd name="T78" fmla="*/ 4336 w 353"/>
                  <a:gd name="T79" fmla="*/ 13577 h 617"/>
                  <a:gd name="T80" fmla="*/ 4691 w 353"/>
                  <a:gd name="T81" fmla="*/ 13762 h 617"/>
                  <a:gd name="T82" fmla="*/ 5052 w 353"/>
                  <a:gd name="T83" fmla="*/ 13939 h 617"/>
                  <a:gd name="T84" fmla="*/ 5417 w 353"/>
                  <a:gd name="T85" fmla="*/ 13939 h 617"/>
                  <a:gd name="T86" fmla="*/ 5790 w 353"/>
                  <a:gd name="T87" fmla="*/ 13939 h 617"/>
                  <a:gd name="T88" fmla="*/ 6137 w 353"/>
                  <a:gd name="T89" fmla="*/ 13762 h 617"/>
                  <a:gd name="T90" fmla="*/ 6499 w 353"/>
                  <a:gd name="T91" fmla="*/ 13577 h 617"/>
                  <a:gd name="T92" fmla="*/ 6861 w 353"/>
                  <a:gd name="T93" fmla="*/ 13236 h 617"/>
                  <a:gd name="T94" fmla="*/ 7035 w 353"/>
                  <a:gd name="T95" fmla="*/ 13057 h 617"/>
                  <a:gd name="T96" fmla="*/ 7407 w 353"/>
                  <a:gd name="T97" fmla="*/ 12680 h 617"/>
                  <a:gd name="T98" fmla="*/ 7589 w 353"/>
                  <a:gd name="T99" fmla="*/ 12131 h 617"/>
                  <a:gd name="T100" fmla="*/ 7589 w 353"/>
                  <a:gd name="T101" fmla="*/ 11764 h 617"/>
                  <a:gd name="T102" fmla="*/ 7759 w 353"/>
                  <a:gd name="T103" fmla="*/ 11228 h 617"/>
                  <a:gd name="T104" fmla="*/ 7945 w 353"/>
                  <a:gd name="T105" fmla="*/ 10688 h 617"/>
                  <a:gd name="T106" fmla="*/ 7945 w 353"/>
                  <a:gd name="T107" fmla="*/ 9952 h 617"/>
                  <a:gd name="T108" fmla="*/ 7945 w 353"/>
                  <a:gd name="T109" fmla="*/ 9414 h 617"/>
                  <a:gd name="T110" fmla="*/ 7945 w 353"/>
                  <a:gd name="T111" fmla="*/ 8695 h 617"/>
                  <a:gd name="T112" fmla="*/ 7759 w 353"/>
                  <a:gd name="T113" fmla="*/ 8145 h 617"/>
                  <a:gd name="T114" fmla="*/ 7589 w 353"/>
                  <a:gd name="T115" fmla="*/ 7065 h 617"/>
                  <a:gd name="T116" fmla="*/ 7589 w 353"/>
                  <a:gd name="T117" fmla="*/ 6332 h 61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353"/>
                  <a:gd name="T178" fmla="*/ 0 h 617"/>
                  <a:gd name="T179" fmla="*/ 353 w 353"/>
                  <a:gd name="T180" fmla="*/ 617 h 61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353" h="617">
                    <a:moveTo>
                      <a:pt x="328" y="264"/>
                    </a:moveTo>
                    <a:lnTo>
                      <a:pt x="328" y="264"/>
                    </a:lnTo>
                    <a:lnTo>
                      <a:pt x="328" y="248"/>
                    </a:lnTo>
                    <a:lnTo>
                      <a:pt x="320" y="232"/>
                    </a:lnTo>
                    <a:lnTo>
                      <a:pt x="312" y="208"/>
                    </a:lnTo>
                    <a:lnTo>
                      <a:pt x="304" y="192"/>
                    </a:lnTo>
                    <a:lnTo>
                      <a:pt x="296" y="176"/>
                    </a:lnTo>
                    <a:lnTo>
                      <a:pt x="280" y="152"/>
                    </a:lnTo>
                    <a:lnTo>
                      <a:pt x="280" y="136"/>
                    </a:lnTo>
                    <a:lnTo>
                      <a:pt x="272" y="128"/>
                    </a:lnTo>
                    <a:lnTo>
                      <a:pt x="256" y="104"/>
                    </a:lnTo>
                    <a:lnTo>
                      <a:pt x="248" y="88"/>
                    </a:lnTo>
                    <a:lnTo>
                      <a:pt x="240" y="80"/>
                    </a:lnTo>
                    <a:lnTo>
                      <a:pt x="224" y="64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00" y="40"/>
                    </a:lnTo>
                    <a:lnTo>
                      <a:pt x="192" y="32"/>
                    </a:lnTo>
                    <a:lnTo>
                      <a:pt x="184" y="24"/>
                    </a:lnTo>
                    <a:lnTo>
                      <a:pt x="176" y="16"/>
                    </a:lnTo>
                    <a:lnTo>
                      <a:pt x="168" y="16"/>
                    </a:lnTo>
                    <a:lnTo>
                      <a:pt x="160" y="8"/>
                    </a:lnTo>
                    <a:lnTo>
                      <a:pt x="152" y="8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64" y="16"/>
                    </a:lnTo>
                    <a:lnTo>
                      <a:pt x="56" y="24"/>
                    </a:lnTo>
                    <a:lnTo>
                      <a:pt x="48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32" y="56"/>
                    </a:lnTo>
                    <a:lnTo>
                      <a:pt x="24" y="64"/>
                    </a:lnTo>
                    <a:lnTo>
                      <a:pt x="24" y="80"/>
                    </a:lnTo>
                    <a:lnTo>
                      <a:pt x="16" y="88"/>
                    </a:lnTo>
                    <a:lnTo>
                      <a:pt x="16" y="96"/>
                    </a:lnTo>
                    <a:lnTo>
                      <a:pt x="16" y="112"/>
                    </a:lnTo>
                    <a:lnTo>
                      <a:pt x="8" y="120"/>
                    </a:lnTo>
                    <a:lnTo>
                      <a:pt x="8" y="136"/>
                    </a:lnTo>
                    <a:lnTo>
                      <a:pt x="8" y="144"/>
                    </a:lnTo>
                    <a:lnTo>
                      <a:pt x="8" y="160"/>
                    </a:lnTo>
                    <a:lnTo>
                      <a:pt x="8" y="168"/>
                    </a:lnTo>
                    <a:lnTo>
                      <a:pt x="0" y="184"/>
                    </a:lnTo>
                    <a:lnTo>
                      <a:pt x="0" y="200"/>
                    </a:lnTo>
                    <a:lnTo>
                      <a:pt x="0" y="216"/>
                    </a:lnTo>
                    <a:lnTo>
                      <a:pt x="8" y="224"/>
                    </a:lnTo>
                    <a:lnTo>
                      <a:pt x="8" y="240"/>
                    </a:lnTo>
                    <a:lnTo>
                      <a:pt x="8" y="256"/>
                    </a:lnTo>
                    <a:lnTo>
                      <a:pt x="8" y="288"/>
                    </a:lnTo>
                    <a:lnTo>
                      <a:pt x="16" y="304"/>
                    </a:lnTo>
                    <a:lnTo>
                      <a:pt x="16" y="320"/>
                    </a:lnTo>
                    <a:lnTo>
                      <a:pt x="24" y="336"/>
                    </a:lnTo>
                    <a:lnTo>
                      <a:pt x="24" y="352"/>
                    </a:lnTo>
                    <a:lnTo>
                      <a:pt x="32" y="368"/>
                    </a:lnTo>
                    <a:lnTo>
                      <a:pt x="32" y="384"/>
                    </a:lnTo>
                    <a:lnTo>
                      <a:pt x="48" y="408"/>
                    </a:lnTo>
                    <a:lnTo>
                      <a:pt x="56" y="424"/>
                    </a:lnTo>
                    <a:lnTo>
                      <a:pt x="56" y="440"/>
                    </a:lnTo>
                    <a:lnTo>
                      <a:pt x="72" y="464"/>
                    </a:lnTo>
                    <a:lnTo>
                      <a:pt x="80" y="480"/>
                    </a:lnTo>
                    <a:lnTo>
                      <a:pt x="88" y="488"/>
                    </a:lnTo>
                    <a:lnTo>
                      <a:pt x="96" y="512"/>
                    </a:lnTo>
                    <a:lnTo>
                      <a:pt x="104" y="528"/>
                    </a:lnTo>
                    <a:lnTo>
                      <a:pt x="112" y="536"/>
                    </a:lnTo>
                    <a:lnTo>
                      <a:pt x="128" y="552"/>
                    </a:lnTo>
                    <a:lnTo>
                      <a:pt x="136" y="560"/>
                    </a:lnTo>
                    <a:lnTo>
                      <a:pt x="144" y="568"/>
                    </a:lnTo>
                    <a:lnTo>
                      <a:pt x="152" y="576"/>
                    </a:lnTo>
                    <a:lnTo>
                      <a:pt x="160" y="584"/>
                    </a:lnTo>
                    <a:lnTo>
                      <a:pt x="168" y="592"/>
                    </a:lnTo>
                    <a:lnTo>
                      <a:pt x="184" y="600"/>
                    </a:lnTo>
                    <a:lnTo>
                      <a:pt x="192" y="600"/>
                    </a:lnTo>
                    <a:lnTo>
                      <a:pt x="200" y="608"/>
                    </a:lnTo>
                    <a:lnTo>
                      <a:pt x="208" y="608"/>
                    </a:lnTo>
                    <a:lnTo>
                      <a:pt x="216" y="616"/>
                    </a:lnTo>
                    <a:lnTo>
                      <a:pt x="224" y="616"/>
                    </a:lnTo>
                    <a:lnTo>
                      <a:pt x="232" y="616"/>
                    </a:lnTo>
                    <a:lnTo>
                      <a:pt x="240" y="616"/>
                    </a:lnTo>
                    <a:lnTo>
                      <a:pt x="248" y="616"/>
                    </a:lnTo>
                    <a:lnTo>
                      <a:pt x="256" y="616"/>
                    </a:lnTo>
                    <a:lnTo>
                      <a:pt x="264" y="616"/>
                    </a:lnTo>
                    <a:lnTo>
                      <a:pt x="272" y="608"/>
                    </a:lnTo>
                    <a:lnTo>
                      <a:pt x="280" y="608"/>
                    </a:lnTo>
                    <a:lnTo>
                      <a:pt x="288" y="600"/>
                    </a:lnTo>
                    <a:lnTo>
                      <a:pt x="296" y="592"/>
                    </a:lnTo>
                    <a:lnTo>
                      <a:pt x="304" y="584"/>
                    </a:lnTo>
                    <a:lnTo>
                      <a:pt x="312" y="584"/>
                    </a:lnTo>
                    <a:lnTo>
                      <a:pt x="312" y="576"/>
                    </a:lnTo>
                    <a:lnTo>
                      <a:pt x="320" y="568"/>
                    </a:lnTo>
                    <a:lnTo>
                      <a:pt x="328" y="560"/>
                    </a:lnTo>
                    <a:lnTo>
                      <a:pt x="328" y="544"/>
                    </a:lnTo>
                    <a:lnTo>
                      <a:pt x="336" y="536"/>
                    </a:lnTo>
                    <a:lnTo>
                      <a:pt x="336" y="528"/>
                    </a:lnTo>
                    <a:lnTo>
                      <a:pt x="336" y="520"/>
                    </a:lnTo>
                    <a:lnTo>
                      <a:pt x="344" y="504"/>
                    </a:lnTo>
                    <a:lnTo>
                      <a:pt x="344" y="496"/>
                    </a:lnTo>
                    <a:lnTo>
                      <a:pt x="344" y="480"/>
                    </a:lnTo>
                    <a:lnTo>
                      <a:pt x="352" y="472"/>
                    </a:lnTo>
                    <a:lnTo>
                      <a:pt x="352" y="456"/>
                    </a:lnTo>
                    <a:lnTo>
                      <a:pt x="352" y="440"/>
                    </a:lnTo>
                    <a:lnTo>
                      <a:pt x="352" y="432"/>
                    </a:lnTo>
                    <a:lnTo>
                      <a:pt x="352" y="416"/>
                    </a:lnTo>
                    <a:lnTo>
                      <a:pt x="352" y="400"/>
                    </a:lnTo>
                    <a:lnTo>
                      <a:pt x="352" y="384"/>
                    </a:lnTo>
                    <a:lnTo>
                      <a:pt x="352" y="376"/>
                    </a:lnTo>
                    <a:lnTo>
                      <a:pt x="344" y="360"/>
                    </a:lnTo>
                    <a:lnTo>
                      <a:pt x="344" y="328"/>
                    </a:lnTo>
                    <a:lnTo>
                      <a:pt x="336" y="312"/>
                    </a:lnTo>
                    <a:lnTo>
                      <a:pt x="336" y="296"/>
                    </a:lnTo>
                    <a:lnTo>
                      <a:pt x="336" y="280"/>
                    </a:lnTo>
                    <a:lnTo>
                      <a:pt x="328" y="264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7464701" y="2121841"/>
                <a:ext cx="349562" cy="362184"/>
              </a:xfrm>
              <a:custGeom>
                <a:avLst/>
                <a:gdLst>
                  <a:gd name="T0" fmla="*/ 0 w 241"/>
                  <a:gd name="T1" fmla="*/ 939 h 249"/>
                  <a:gd name="T2" fmla="*/ 0 w 241"/>
                  <a:gd name="T3" fmla="*/ 939 h 249"/>
                  <a:gd name="T4" fmla="*/ 174 w 241"/>
                  <a:gd name="T5" fmla="*/ 939 h 249"/>
                  <a:gd name="T6" fmla="*/ 362 w 241"/>
                  <a:gd name="T7" fmla="*/ 939 h 249"/>
                  <a:gd name="T8" fmla="*/ 527 w 241"/>
                  <a:gd name="T9" fmla="*/ 1128 h 249"/>
                  <a:gd name="T10" fmla="*/ 712 w 241"/>
                  <a:gd name="T11" fmla="*/ 1128 h 249"/>
                  <a:gd name="T12" fmla="*/ 889 w 241"/>
                  <a:gd name="T13" fmla="*/ 1319 h 249"/>
                  <a:gd name="T14" fmla="*/ 889 w 241"/>
                  <a:gd name="T15" fmla="*/ 1500 h 249"/>
                  <a:gd name="T16" fmla="*/ 1078 w 241"/>
                  <a:gd name="T17" fmla="*/ 1500 h 249"/>
                  <a:gd name="T18" fmla="*/ 1254 w 241"/>
                  <a:gd name="T19" fmla="*/ 1698 h 249"/>
                  <a:gd name="T20" fmla="*/ 1254 w 241"/>
                  <a:gd name="T21" fmla="*/ 1880 h 249"/>
                  <a:gd name="T22" fmla="*/ 1448 w 241"/>
                  <a:gd name="T23" fmla="*/ 2071 h 249"/>
                  <a:gd name="T24" fmla="*/ 1448 w 241"/>
                  <a:gd name="T25" fmla="*/ 2258 h 249"/>
                  <a:gd name="T26" fmla="*/ 1621 w 241"/>
                  <a:gd name="T27" fmla="*/ 2613 h 249"/>
                  <a:gd name="T28" fmla="*/ 1621 w 241"/>
                  <a:gd name="T29" fmla="*/ 2829 h 249"/>
                  <a:gd name="T30" fmla="*/ 1808 w 241"/>
                  <a:gd name="T31" fmla="*/ 3008 h 249"/>
                  <a:gd name="T32" fmla="*/ 1808 w 241"/>
                  <a:gd name="T33" fmla="*/ 3392 h 249"/>
                  <a:gd name="T34" fmla="*/ 1808 w 241"/>
                  <a:gd name="T35" fmla="*/ 3554 h 249"/>
                  <a:gd name="T36" fmla="*/ 1808 w 241"/>
                  <a:gd name="T37" fmla="*/ 3769 h 249"/>
                  <a:gd name="T38" fmla="*/ 1973 w 241"/>
                  <a:gd name="T39" fmla="*/ 3965 h 249"/>
                  <a:gd name="T40" fmla="*/ 1973 w 241"/>
                  <a:gd name="T41" fmla="*/ 4332 h 249"/>
                  <a:gd name="T42" fmla="*/ 1973 w 241"/>
                  <a:gd name="T43" fmla="*/ 4520 h 249"/>
                  <a:gd name="T44" fmla="*/ 1808 w 241"/>
                  <a:gd name="T45" fmla="*/ 4723 h 249"/>
                  <a:gd name="T46" fmla="*/ 1808 w 241"/>
                  <a:gd name="T47" fmla="*/ 4904 h 249"/>
                  <a:gd name="T48" fmla="*/ 1808 w 241"/>
                  <a:gd name="T49" fmla="*/ 5093 h 249"/>
                  <a:gd name="T50" fmla="*/ 1808 w 241"/>
                  <a:gd name="T51" fmla="*/ 5274 h 249"/>
                  <a:gd name="T52" fmla="*/ 1621 w 241"/>
                  <a:gd name="T53" fmla="*/ 5274 h 249"/>
                  <a:gd name="T54" fmla="*/ 1621 w 241"/>
                  <a:gd name="T55" fmla="*/ 5468 h 249"/>
                  <a:gd name="T56" fmla="*/ 1621 w 241"/>
                  <a:gd name="T57" fmla="*/ 5640 h 249"/>
                  <a:gd name="T58" fmla="*/ 1448 w 241"/>
                  <a:gd name="T59" fmla="*/ 5640 h 249"/>
                  <a:gd name="T60" fmla="*/ 1254 w 241"/>
                  <a:gd name="T61" fmla="*/ 5845 h 249"/>
                  <a:gd name="T62" fmla="*/ 4685 w 241"/>
                  <a:gd name="T63" fmla="*/ 4904 h 249"/>
                  <a:gd name="T64" fmla="*/ 4685 w 241"/>
                  <a:gd name="T65" fmla="*/ 4723 h 249"/>
                  <a:gd name="T66" fmla="*/ 4860 w 241"/>
                  <a:gd name="T67" fmla="*/ 4723 h 249"/>
                  <a:gd name="T68" fmla="*/ 5045 w 241"/>
                  <a:gd name="T69" fmla="*/ 4520 h 249"/>
                  <a:gd name="T70" fmla="*/ 5045 w 241"/>
                  <a:gd name="T71" fmla="*/ 4332 h 249"/>
                  <a:gd name="T72" fmla="*/ 5226 w 241"/>
                  <a:gd name="T73" fmla="*/ 4151 h 249"/>
                  <a:gd name="T74" fmla="*/ 5226 w 241"/>
                  <a:gd name="T75" fmla="*/ 3965 h 249"/>
                  <a:gd name="T76" fmla="*/ 5226 w 241"/>
                  <a:gd name="T77" fmla="*/ 3769 h 249"/>
                  <a:gd name="T78" fmla="*/ 5407 w 241"/>
                  <a:gd name="T79" fmla="*/ 3392 h 249"/>
                  <a:gd name="T80" fmla="*/ 5407 w 241"/>
                  <a:gd name="T81" fmla="*/ 3196 h 249"/>
                  <a:gd name="T82" fmla="*/ 5407 w 241"/>
                  <a:gd name="T83" fmla="*/ 3008 h 249"/>
                  <a:gd name="T84" fmla="*/ 5226 w 241"/>
                  <a:gd name="T85" fmla="*/ 2829 h 249"/>
                  <a:gd name="T86" fmla="*/ 5226 w 241"/>
                  <a:gd name="T87" fmla="*/ 2613 h 249"/>
                  <a:gd name="T88" fmla="*/ 5226 w 241"/>
                  <a:gd name="T89" fmla="*/ 2258 h 249"/>
                  <a:gd name="T90" fmla="*/ 5226 w 241"/>
                  <a:gd name="T91" fmla="*/ 2071 h 249"/>
                  <a:gd name="T92" fmla="*/ 5045 w 241"/>
                  <a:gd name="T93" fmla="*/ 1880 h 249"/>
                  <a:gd name="T94" fmla="*/ 5045 w 241"/>
                  <a:gd name="T95" fmla="*/ 1500 h 249"/>
                  <a:gd name="T96" fmla="*/ 4860 w 241"/>
                  <a:gd name="T97" fmla="*/ 1319 h 249"/>
                  <a:gd name="T98" fmla="*/ 4860 w 241"/>
                  <a:gd name="T99" fmla="*/ 1128 h 249"/>
                  <a:gd name="T100" fmla="*/ 4685 w 241"/>
                  <a:gd name="T101" fmla="*/ 939 h 249"/>
                  <a:gd name="T102" fmla="*/ 4685 w 241"/>
                  <a:gd name="T103" fmla="*/ 749 h 249"/>
                  <a:gd name="T104" fmla="*/ 4494 w 241"/>
                  <a:gd name="T105" fmla="*/ 573 h 249"/>
                  <a:gd name="T106" fmla="*/ 4329 w 241"/>
                  <a:gd name="T107" fmla="*/ 367 h 249"/>
                  <a:gd name="T108" fmla="*/ 4129 w 241"/>
                  <a:gd name="T109" fmla="*/ 187 h 249"/>
                  <a:gd name="T110" fmla="*/ 3954 w 241"/>
                  <a:gd name="T111" fmla="*/ 0 h 249"/>
                  <a:gd name="T112" fmla="*/ 3772 w 241"/>
                  <a:gd name="T113" fmla="*/ 0 h 249"/>
                  <a:gd name="T114" fmla="*/ 3598 w 241"/>
                  <a:gd name="T115" fmla="*/ 0 h 249"/>
                  <a:gd name="T116" fmla="*/ 3420 w 241"/>
                  <a:gd name="T117" fmla="*/ 0 h 249"/>
                  <a:gd name="T118" fmla="*/ 0 w 241"/>
                  <a:gd name="T119" fmla="*/ 939 h 24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41"/>
                  <a:gd name="T181" fmla="*/ 0 h 249"/>
                  <a:gd name="T182" fmla="*/ 241 w 241"/>
                  <a:gd name="T183" fmla="*/ 249 h 24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41" h="249">
                    <a:moveTo>
                      <a:pt x="0" y="40"/>
                    </a:moveTo>
                    <a:lnTo>
                      <a:pt x="0" y="40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24" y="48"/>
                    </a:lnTo>
                    <a:lnTo>
                      <a:pt x="32" y="48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48" y="64"/>
                    </a:lnTo>
                    <a:lnTo>
                      <a:pt x="56" y="72"/>
                    </a:lnTo>
                    <a:lnTo>
                      <a:pt x="56" y="80"/>
                    </a:lnTo>
                    <a:lnTo>
                      <a:pt x="64" y="88"/>
                    </a:lnTo>
                    <a:lnTo>
                      <a:pt x="64" y="96"/>
                    </a:lnTo>
                    <a:lnTo>
                      <a:pt x="72" y="112"/>
                    </a:lnTo>
                    <a:lnTo>
                      <a:pt x="72" y="120"/>
                    </a:lnTo>
                    <a:lnTo>
                      <a:pt x="80" y="128"/>
                    </a:lnTo>
                    <a:lnTo>
                      <a:pt x="80" y="144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88" y="168"/>
                    </a:lnTo>
                    <a:lnTo>
                      <a:pt x="88" y="184"/>
                    </a:lnTo>
                    <a:lnTo>
                      <a:pt x="88" y="192"/>
                    </a:lnTo>
                    <a:lnTo>
                      <a:pt x="80" y="200"/>
                    </a:lnTo>
                    <a:lnTo>
                      <a:pt x="80" y="208"/>
                    </a:lnTo>
                    <a:lnTo>
                      <a:pt x="80" y="216"/>
                    </a:lnTo>
                    <a:lnTo>
                      <a:pt x="80" y="224"/>
                    </a:lnTo>
                    <a:lnTo>
                      <a:pt x="72" y="224"/>
                    </a:lnTo>
                    <a:lnTo>
                      <a:pt x="72" y="232"/>
                    </a:lnTo>
                    <a:lnTo>
                      <a:pt x="72" y="240"/>
                    </a:lnTo>
                    <a:lnTo>
                      <a:pt x="64" y="240"/>
                    </a:lnTo>
                    <a:lnTo>
                      <a:pt x="56" y="248"/>
                    </a:lnTo>
                    <a:lnTo>
                      <a:pt x="208" y="208"/>
                    </a:lnTo>
                    <a:lnTo>
                      <a:pt x="208" y="200"/>
                    </a:lnTo>
                    <a:lnTo>
                      <a:pt x="216" y="200"/>
                    </a:lnTo>
                    <a:lnTo>
                      <a:pt x="224" y="192"/>
                    </a:lnTo>
                    <a:lnTo>
                      <a:pt x="224" y="184"/>
                    </a:lnTo>
                    <a:lnTo>
                      <a:pt x="232" y="176"/>
                    </a:lnTo>
                    <a:lnTo>
                      <a:pt x="232" y="168"/>
                    </a:lnTo>
                    <a:lnTo>
                      <a:pt x="232" y="160"/>
                    </a:lnTo>
                    <a:lnTo>
                      <a:pt x="240" y="144"/>
                    </a:lnTo>
                    <a:lnTo>
                      <a:pt x="240" y="136"/>
                    </a:lnTo>
                    <a:lnTo>
                      <a:pt x="240" y="128"/>
                    </a:lnTo>
                    <a:lnTo>
                      <a:pt x="232" y="120"/>
                    </a:lnTo>
                    <a:lnTo>
                      <a:pt x="232" y="112"/>
                    </a:lnTo>
                    <a:lnTo>
                      <a:pt x="232" y="96"/>
                    </a:lnTo>
                    <a:lnTo>
                      <a:pt x="232" y="88"/>
                    </a:lnTo>
                    <a:lnTo>
                      <a:pt x="224" y="80"/>
                    </a:lnTo>
                    <a:lnTo>
                      <a:pt x="224" y="64"/>
                    </a:lnTo>
                    <a:lnTo>
                      <a:pt x="216" y="56"/>
                    </a:lnTo>
                    <a:lnTo>
                      <a:pt x="216" y="48"/>
                    </a:lnTo>
                    <a:lnTo>
                      <a:pt x="208" y="40"/>
                    </a:lnTo>
                    <a:lnTo>
                      <a:pt x="208" y="32"/>
                    </a:lnTo>
                    <a:lnTo>
                      <a:pt x="200" y="24"/>
                    </a:lnTo>
                    <a:lnTo>
                      <a:pt x="192" y="16"/>
                    </a:lnTo>
                    <a:lnTo>
                      <a:pt x="184" y="8"/>
                    </a:lnTo>
                    <a:lnTo>
                      <a:pt x="176" y="0"/>
                    </a:lnTo>
                    <a:lnTo>
                      <a:pt x="168" y="0"/>
                    </a:lnTo>
                    <a:lnTo>
                      <a:pt x="160" y="0"/>
                    </a:lnTo>
                    <a:lnTo>
                      <a:pt x="152" y="0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919191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7685355" y="2052190"/>
                <a:ext cx="314722" cy="372632"/>
              </a:xfrm>
              <a:custGeom>
                <a:avLst/>
                <a:gdLst>
                  <a:gd name="T0" fmla="*/ 3598 w 217"/>
                  <a:gd name="T1" fmla="*/ 0 h 257"/>
                  <a:gd name="T2" fmla="*/ 3598 w 217"/>
                  <a:gd name="T3" fmla="*/ 0 h 257"/>
                  <a:gd name="T4" fmla="*/ 0 w 217"/>
                  <a:gd name="T5" fmla="*/ 1078 h 257"/>
                  <a:gd name="T6" fmla="*/ 174 w 217"/>
                  <a:gd name="T7" fmla="*/ 1078 h 257"/>
                  <a:gd name="T8" fmla="*/ 362 w 217"/>
                  <a:gd name="T9" fmla="*/ 1078 h 257"/>
                  <a:gd name="T10" fmla="*/ 527 w 217"/>
                  <a:gd name="T11" fmla="*/ 1078 h 257"/>
                  <a:gd name="T12" fmla="*/ 711 w 217"/>
                  <a:gd name="T13" fmla="*/ 1254 h 257"/>
                  <a:gd name="T14" fmla="*/ 888 w 217"/>
                  <a:gd name="T15" fmla="*/ 1448 h 257"/>
                  <a:gd name="T16" fmla="*/ 1073 w 217"/>
                  <a:gd name="T17" fmla="*/ 1621 h 257"/>
                  <a:gd name="T18" fmla="*/ 1254 w 217"/>
                  <a:gd name="T19" fmla="*/ 1809 h 257"/>
                  <a:gd name="T20" fmla="*/ 1254 w 217"/>
                  <a:gd name="T21" fmla="*/ 1973 h 257"/>
                  <a:gd name="T22" fmla="*/ 1446 w 217"/>
                  <a:gd name="T23" fmla="*/ 2162 h 257"/>
                  <a:gd name="T24" fmla="*/ 1446 w 217"/>
                  <a:gd name="T25" fmla="*/ 2329 h 257"/>
                  <a:gd name="T26" fmla="*/ 1615 w 217"/>
                  <a:gd name="T27" fmla="*/ 2529 h 257"/>
                  <a:gd name="T28" fmla="*/ 1615 w 217"/>
                  <a:gd name="T29" fmla="*/ 2882 h 257"/>
                  <a:gd name="T30" fmla="*/ 1806 w 217"/>
                  <a:gd name="T31" fmla="*/ 3051 h 257"/>
                  <a:gd name="T32" fmla="*/ 1806 w 217"/>
                  <a:gd name="T33" fmla="*/ 3237 h 257"/>
                  <a:gd name="T34" fmla="*/ 1806 w 217"/>
                  <a:gd name="T35" fmla="*/ 3600 h 257"/>
                  <a:gd name="T36" fmla="*/ 1806 w 217"/>
                  <a:gd name="T37" fmla="*/ 3773 h 257"/>
                  <a:gd name="T38" fmla="*/ 1973 w 217"/>
                  <a:gd name="T39" fmla="*/ 3957 h 257"/>
                  <a:gd name="T40" fmla="*/ 1973 w 217"/>
                  <a:gd name="T41" fmla="*/ 4131 h 257"/>
                  <a:gd name="T42" fmla="*/ 1973 w 217"/>
                  <a:gd name="T43" fmla="*/ 4329 h 257"/>
                  <a:gd name="T44" fmla="*/ 1806 w 217"/>
                  <a:gd name="T45" fmla="*/ 4685 h 257"/>
                  <a:gd name="T46" fmla="*/ 1806 w 217"/>
                  <a:gd name="T47" fmla="*/ 4860 h 257"/>
                  <a:gd name="T48" fmla="*/ 1806 w 217"/>
                  <a:gd name="T49" fmla="*/ 5045 h 257"/>
                  <a:gd name="T50" fmla="*/ 1615 w 217"/>
                  <a:gd name="T51" fmla="*/ 5226 h 257"/>
                  <a:gd name="T52" fmla="*/ 1615 w 217"/>
                  <a:gd name="T53" fmla="*/ 5407 h 257"/>
                  <a:gd name="T54" fmla="*/ 1446 w 217"/>
                  <a:gd name="T55" fmla="*/ 5577 h 257"/>
                  <a:gd name="T56" fmla="*/ 1254 w 217"/>
                  <a:gd name="T57" fmla="*/ 5577 h 257"/>
                  <a:gd name="T58" fmla="*/ 1254 w 217"/>
                  <a:gd name="T59" fmla="*/ 5776 h 257"/>
                  <a:gd name="T60" fmla="*/ 4851 w 217"/>
                  <a:gd name="T61" fmla="*/ 4685 h 257"/>
                  <a:gd name="T62" fmla="*/ 4851 w 217"/>
                  <a:gd name="T63" fmla="*/ 4131 h 257"/>
                  <a:gd name="T64" fmla="*/ 4851 w 217"/>
                  <a:gd name="T65" fmla="*/ 3773 h 257"/>
                  <a:gd name="T66" fmla="*/ 4681 w 217"/>
                  <a:gd name="T67" fmla="*/ 3600 h 257"/>
                  <a:gd name="T68" fmla="*/ 4681 w 217"/>
                  <a:gd name="T69" fmla="*/ 2882 h 257"/>
                  <a:gd name="T70" fmla="*/ 4493 w 217"/>
                  <a:gd name="T71" fmla="*/ 2529 h 257"/>
                  <a:gd name="T72" fmla="*/ 4493 w 217"/>
                  <a:gd name="T73" fmla="*/ 2329 h 257"/>
                  <a:gd name="T74" fmla="*/ 4311 w 217"/>
                  <a:gd name="T75" fmla="*/ 1973 h 257"/>
                  <a:gd name="T76" fmla="*/ 4311 w 217"/>
                  <a:gd name="T77" fmla="*/ 1621 h 257"/>
                  <a:gd name="T78" fmla="*/ 4117 w 217"/>
                  <a:gd name="T79" fmla="*/ 1448 h 257"/>
                  <a:gd name="T80" fmla="*/ 4117 w 217"/>
                  <a:gd name="T81" fmla="*/ 1078 h 257"/>
                  <a:gd name="T82" fmla="*/ 3772 w 217"/>
                  <a:gd name="T83" fmla="*/ 527 h 257"/>
                  <a:gd name="T84" fmla="*/ 3598 w 217"/>
                  <a:gd name="T85" fmla="*/ 0 h 2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17"/>
                  <a:gd name="T130" fmla="*/ 0 h 257"/>
                  <a:gd name="T131" fmla="*/ 217 w 217"/>
                  <a:gd name="T132" fmla="*/ 257 h 25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17" h="257">
                    <a:moveTo>
                      <a:pt x="160" y="0"/>
                    </a:moveTo>
                    <a:lnTo>
                      <a:pt x="160" y="0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16" y="48"/>
                    </a:lnTo>
                    <a:lnTo>
                      <a:pt x="24" y="48"/>
                    </a:lnTo>
                    <a:lnTo>
                      <a:pt x="32" y="56"/>
                    </a:lnTo>
                    <a:lnTo>
                      <a:pt x="40" y="64"/>
                    </a:lnTo>
                    <a:lnTo>
                      <a:pt x="48" y="72"/>
                    </a:lnTo>
                    <a:lnTo>
                      <a:pt x="56" y="80"/>
                    </a:lnTo>
                    <a:lnTo>
                      <a:pt x="56" y="88"/>
                    </a:lnTo>
                    <a:lnTo>
                      <a:pt x="64" y="96"/>
                    </a:lnTo>
                    <a:lnTo>
                      <a:pt x="64" y="104"/>
                    </a:lnTo>
                    <a:lnTo>
                      <a:pt x="72" y="112"/>
                    </a:lnTo>
                    <a:lnTo>
                      <a:pt x="72" y="128"/>
                    </a:lnTo>
                    <a:lnTo>
                      <a:pt x="80" y="136"/>
                    </a:lnTo>
                    <a:lnTo>
                      <a:pt x="80" y="144"/>
                    </a:lnTo>
                    <a:lnTo>
                      <a:pt x="80" y="160"/>
                    </a:lnTo>
                    <a:lnTo>
                      <a:pt x="80" y="168"/>
                    </a:lnTo>
                    <a:lnTo>
                      <a:pt x="88" y="176"/>
                    </a:lnTo>
                    <a:lnTo>
                      <a:pt x="88" y="184"/>
                    </a:lnTo>
                    <a:lnTo>
                      <a:pt x="88" y="192"/>
                    </a:lnTo>
                    <a:lnTo>
                      <a:pt x="80" y="208"/>
                    </a:lnTo>
                    <a:lnTo>
                      <a:pt x="80" y="216"/>
                    </a:lnTo>
                    <a:lnTo>
                      <a:pt x="80" y="224"/>
                    </a:lnTo>
                    <a:lnTo>
                      <a:pt x="72" y="232"/>
                    </a:lnTo>
                    <a:lnTo>
                      <a:pt x="72" y="240"/>
                    </a:lnTo>
                    <a:lnTo>
                      <a:pt x="64" y="248"/>
                    </a:lnTo>
                    <a:lnTo>
                      <a:pt x="56" y="248"/>
                    </a:lnTo>
                    <a:lnTo>
                      <a:pt x="56" y="256"/>
                    </a:lnTo>
                    <a:lnTo>
                      <a:pt x="216" y="208"/>
                    </a:lnTo>
                    <a:lnTo>
                      <a:pt x="216" y="184"/>
                    </a:lnTo>
                    <a:lnTo>
                      <a:pt x="216" y="168"/>
                    </a:lnTo>
                    <a:lnTo>
                      <a:pt x="208" y="160"/>
                    </a:lnTo>
                    <a:lnTo>
                      <a:pt x="208" y="128"/>
                    </a:lnTo>
                    <a:lnTo>
                      <a:pt x="200" y="112"/>
                    </a:lnTo>
                    <a:lnTo>
                      <a:pt x="200" y="104"/>
                    </a:lnTo>
                    <a:lnTo>
                      <a:pt x="192" y="88"/>
                    </a:lnTo>
                    <a:lnTo>
                      <a:pt x="192" y="72"/>
                    </a:lnTo>
                    <a:lnTo>
                      <a:pt x="184" y="64"/>
                    </a:lnTo>
                    <a:lnTo>
                      <a:pt x="184" y="48"/>
                    </a:lnTo>
                    <a:lnTo>
                      <a:pt x="168" y="24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3F3986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7916461" y="1879223"/>
                <a:ext cx="754867" cy="475947"/>
              </a:xfrm>
              <a:custGeom>
                <a:avLst/>
                <a:gdLst>
                  <a:gd name="T0" fmla="*/ 0 w 521"/>
                  <a:gd name="T1" fmla="*/ 2617 h 329"/>
                  <a:gd name="T2" fmla="*/ 0 w 521"/>
                  <a:gd name="T3" fmla="*/ 2617 h 329"/>
                  <a:gd name="T4" fmla="*/ 172 w 521"/>
                  <a:gd name="T5" fmla="*/ 3123 h 329"/>
                  <a:gd name="T6" fmla="*/ 520 w 521"/>
                  <a:gd name="T7" fmla="*/ 3646 h 329"/>
                  <a:gd name="T8" fmla="*/ 705 w 521"/>
                  <a:gd name="T9" fmla="*/ 4176 h 329"/>
                  <a:gd name="T10" fmla="*/ 705 w 521"/>
                  <a:gd name="T11" fmla="*/ 4536 h 329"/>
                  <a:gd name="T12" fmla="*/ 880 w 521"/>
                  <a:gd name="T13" fmla="*/ 4888 h 329"/>
                  <a:gd name="T14" fmla="*/ 1067 w 521"/>
                  <a:gd name="T15" fmla="*/ 5399 h 329"/>
                  <a:gd name="T16" fmla="*/ 1067 w 521"/>
                  <a:gd name="T17" fmla="*/ 6100 h 329"/>
                  <a:gd name="T18" fmla="*/ 1240 w 521"/>
                  <a:gd name="T19" fmla="*/ 6619 h 329"/>
                  <a:gd name="T20" fmla="*/ 1240 w 521"/>
                  <a:gd name="T21" fmla="*/ 7162 h 329"/>
                  <a:gd name="T22" fmla="*/ 10808 w 521"/>
                  <a:gd name="T23" fmla="*/ 4536 h 329"/>
                  <a:gd name="T24" fmla="*/ 10970 w 521"/>
                  <a:gd name="T25" fmla="*/ 4536 h 329"/>
                  <a:gd name="T26" fmla="*/ 10970 w 521"/>
                  <a:gd name="T27" fmla="*/ 4341 h 329"/>
                  <a:gd name="T28" fmla="*/ 11147 w 521"/>
                  <a:gd name="T29" fmla="*/ 4341 h 329"/>
                  <a:gd name="T30" fmla="*/ 11147 w 521"/>
                  <a:gd name="T31" fmla="*/ 4176 h 329"/>
                  <a:gd name="T32" fmla="*/ 11329 w 521"/>
                  <a:gd name="T33" fmla="*/ 4176 h 329"/>
                  <a:gd name="T34" fmla="*/ 11329 w 521"/>
                  <a:gd name="T35" fmla="*/ 3995 h 329"/>
                  <a:gd name="T36" fmla="*/ 11329 w 521"/>
                  <a:gd name="T37" fmla="*/ 3830 h 329"/>
                  <a:gd name="T38" fmla="*/ 11329 w 521"/>
                  <a:gd name="T39" fmla="*/ 3646 h 329"/>
                  <a:gd name="T40" fmla="*/ 11515 w 521"/>
                  <a:gd name="T41" fmla="*/ 3476 h 329"/>
                  <a:gd name="T42" fmla="*/ 11515 w 521"/>
                  <a:gd name="T43" fmla="*/ 3304 h 329"/>
                  <a:gd name="T44" fmla="*/ 11515 w 521"/>
                  <a:gd name="T45" fmla="*/ 3123 h 329"/>
                  <a:gd name="T46" fmla="*/ 11515 w 521"/>
                  <a:gd name="T47" fmla="*/ 2789 h 329"/>
                  <a:gd name="T48" fmla="*/ 11515 w 521"/>
                  <a:gd name="T49" fmla="*/ 2617 h 329"/>
                  <a:gd name="T50" fmla="*/ 11329 w 521"/>
                  <a:gd name="T51" fmla="*/ 2439 h 329"/>
                  <a:gd name="T52" fmla="*/ 11329 w 521"/>
                  <a:gd name="T53" fmla="*/ 2272 h 329"/>
                  <a:gd name="T54" fmla="*/ 11329 w 521"/>
                  <a:gd name="T55" fmla="*/ 1918 h 329"/>
                  <a:gd name="T56" fmla="*/ 11147 w 521"/>
                  <a:gd name="T57" fmla="*/ 1755 h 329"/>
                  <a:gd name="T58" fmla="*/ 11147 w 521"/>
                  <a:gd name="T59" fmla="*/ 1570 h 329"/>
                  <a:gd name="T60" fmla="*/ 10970 w 521"/>
                  <a:gd name="T61" fmla="*/ 1408 h 329"/>
                  <a:gd name="T62" fmla="*/ 10970 w 521"/>
                  <a:gd name="T63" fmla="*/ 1054 h 329"/>
                  <a:gd name="T64" fmla="*/ 10808 w 521"/>
                  <a:gd name="T65" fmla="*/ 871 h 329"/>
                  <a:gd name="T66" fmla="*/ 10808 w 521"/>
                  <a:gd name="T67" fmla="*/ 699 h 329"/>
                  <a:gd name="T68" fmla="*/ 10620 w 521"/>
                  <a:gd name="T69" fmla="*/ 512 h 329"/>
                  <a:gd name="T70" fmla="*/ 10449 w 521"/>
                  <a:gd name="T71" fmla="*/ 512 h 329"/>
                  <a:gd name="T72" fmla="*/ 10449 w 521"/>
                  <a:gd name="T73" fmla="*/ 354 h 329"/>
                  <a:gd name="T74" fmla="*/ 10265 w 521"/>
                  <a:gd name="T75" fmla="*/ 171 h 329"/>
                  <a:gd name="T76" fmla="*/ 10096 w 521"/>
                  <a:gd name="T77" fmla="*/ 171 h 329"/>
                  <a:gd name="T78" fmla="*/ 10096 w 521"/>
                  <a:gd name="T79" fmla="*/ 0 h 329"/>
                  <a:gd name="T80" fmla="*/ 9913 w 521"/>
                  <a:gd name="T81" fmla="*/ 0 h 329"/>
                  <a:gd name="T82" fmla="*/ 9749 w 521"/>
                  <a:gd name="T83" fmla="*/ 0 h 329"/>
                  <a:gd name="T84" fmla="*/ 9550 w 521"/>
                  <a:gd name="T85" fmla="*/ 0 h 329"/>
                  <a:gd name="T86" fmla="*/ 0 w 521"/>
                  <a:gd name="T87" fmla="*/ 2617 h 32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521"/>
                  <a:gd name="T133" fmla="*/ 0 h 329"/>
                  <a:gd name="T134" fmla="*/ 521 w 521"/>
                  <a:gd name="T135" fmla="*/ 329 h 32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521" h="329">
                    <a:moveTo>
                      <a:pt x="0" y="120"/>
                    </a:moveTo>
                    <a:lnTo>
                      <a:pt x="0" y="120"/>
                    </a:lnTo>
                    <a:lnTo>
                      <a:pt x="8" y="144"/>
                    </a:lnTo>
                    <a:lnTo>
                      <a:pt x="24" y="168"/>
                    </a:lnTo>
                    <a:lnTo>
                      <a:pt x="32" y="192"/>
                    </a:lnTo>
                    <a:lnTo>
                      <a:pt x="32" y="208"/>
                    </a:lnTo>
                    <a:lnTo>
                      <a:pt x="40" y="224"/>
                    </a:lnTo>
                    <a:lnTo>
                      <a:pt x="48" y="248"/>
                    </a:lnTo>
                    <a:lnTo>
                      <a:pt x="48" y="280"/>
                    </a:lnTo>
                    <a:lnTo>
                      <a:pt x="56" y="304"/>
                    </a:lnTo>
                    <a:lnTo>
                      <a:pt x="56" y="328"/>
                    </a:lnTo>
                    <a:lnTo>
                      <a:pt x="488" y="208"/>
                    </a:lnTo>
                    <a:lnTo>
                      <a:pt x="496" y="208"/>
                    </a:lnTo>
                    <a:lnTo>
                      <a:pt x="496" y="200"/>
                    </a:lnTo>
                    <a:lnTo>
                      <a:pt x="504" y="200"/>
                    </a:lnTo>
                    <a:lnTo>
                      <a:pt x="504" y="192"/>
                    </a:lnTo>
                    <a:lnTo>
                      <a:pt x="512" y="192"/>
                    </a:lnTo>
                    <a:lnTo>
                      <a:pt x="512" y="184"/>
                    </a:lnTo>
                    <a:lnTo>
                      <a:pt x="512" y="176"/>
                    </a:lnTo>
                    <a:lnTo>
                      <a:pt x="512" y="168"/>
                    </a:lnTo>
                    <a:lnTo>
                      <a:pt x="520" y="160"/>
                    </a:lnTo>
                    <a:lnTo>
                      <a:pt x="520" y="152"/>
                    </a:lnTo>
                    <a:lnTo>
                      <a:pt x="520" y="144"/>
                    </a:lnTo>
                    <a:lnTo>
                      <a:pt x="520" y="128"/>
                    </a:lnTo>
                    <a:lnTo>
                      <a:pt x="520" y="120"/>
                    </a:lnTo>
                    <a:lnTo>
                      <a:pt x="512" y="112"/>
                    </a:lnTo>
                    <a:lnTo>
                      <a:pt x="512" y="104"/>
                    </a:lnTo>
                    <a:lnTo>
                      <a:pt x="512" y="88"/>
                    </a:lnTo>
                    <a:lnTo>
                      <a:pt x="504" y="80"/>
                    </a:lnTo>
                    <a:lnTo>
                      <a:pt x="504" y="72"/>
                    </a:lnTo>
                    <a:lnTo>
                      <a:pt x="496" y="64"/>
                    </a:lnTo>
                    <a:lnTo>
                      <a:pt x="496" y="48"/>
                    </a:lnTo>
                    <a:lnTo>
                      <a:pt x="488" y="40"/>
                    </a:lnTo>
                    <a:lnTo>
                      <a:pt x="488" y="32"/>
                    </a:lnTo>
                    <a:lnTo>
                      <a:pt x="480" y="24"/>
                    </a:lnTo>
                    <a:lnTo>
                      <a:pt x="472" y="24"/>
                    </a:lnTo>
                    <a:lnTo>
                      <a:pt x="472" y="16"/>
                    </a:lnTo>
                    <a:lnTo>
                      <a:pt x="464" y="8"/>
                    </a:lnTo>
                    <a:lnTo>
                      <a:pt x="456" y="8"/>
                    </a:lnTo>
                    <a:lnTo>
                      <a:pt x="456" y="0"/>
                    </a:lnTo>
                    <a:lnTo>
                      <a:pt x="448" y="0"/>
                    </a:lnTo>
                    <a:lnTo>
                      <a:pt x="440" y="0"/>
                    </a:lnTo>
                    <a:lnTo>
                      <a:pt x="432" y="0"/>
                    </a:lnTo>
                    <a:lnTo>
                      <a:pt x="0" y="120"/>
                    </a:lnTo>
                  </a:path>
                </a:pathLst>
              </a:custGeom>
              <a:solidFill>
                <a:srgbClr val="3F3986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858672">
              <a:off x="3946970" y="1496633"/>
              <a:ext cx="1696596" cy="858877"/>
              <a:chOff x="4281484" y="1501948"/>
              <a:chExt cx="2611841" cy="1322206"/>
            </a:xfrm>
          </p:grpSpPr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4628723" y="1803768"/>
                <a:ext cx="501696" cy="905461"/>
              </a:xfrm>
              <a:custGeom>
                <a:avLst/>
                <a:gdLst>
                  <a:gd name="T0" fmla="*/ 7472 w 345"/>
                  <a:gd name="T1" fmla="*/ 6034 h 625"/>
                  <a:gd name="T2" fmla="*/ 7289 w 345"/>
                  <a:gd name="T3" fmla="*/ 5346 h 625"/>
                  <a:gd name="T4" fmla="*/ 6908 w 345"/>
                  <a:gd name="T5" fmla="*/ 4284 h 625"/>
                  <a:gd name="T6" fmla="*/ 6541 w 345"/>
                  <a:gd name="T7" fmla="*/ 3385 h 625"/>
                  <a:gd name="T8" fmla="*/ 6156 w 345"/>
                  <a:gd name="T9" fmla="*/ 2853 h 625"/>
                  <a:gd name="T10" fmla="*/ 5606 w 345"/>
                  <a:gd name="T11" fmla="*/ 2134 h 625"/>
                  <a:gd name="T12" fmla="*/ 5029 w 345"/>
                  <a:gd name="T13" fmla="*/ 1428 h 625"/>
                  <a:gd name="T14" fmla="*/ 4651 w 345"/>
                  <a:gd name="T15" fmla="*/ 1068 h 625"/>
                  <a:gd name="T16" fmla="*/ 4285 w 345"/>
                  <a:gd name="T17" fmla="*/ 705 h 625"/>
                  <a:gd name="T18" fmla="*/ 3903 w 345"/>
                  <a:gd name="T19" fmla="*/ 525 h 625"/>
                  <a:gd name="T20" fmla="*/ 3537 w 345"/>
                  <a:gd name="T21" fmla="*/ 173 h 625"/>
                  <a:gd name="T22" fmla="*/ 3160 w 345"/>
                  <a:gd name="T23" fmla="*/ 173 h 625"/>
                  <a:gd name="T24" fmla="*/ 2786 w 345"/>
                  <a:gd name="T25" fmla="*/ 0 h 625"/>
                  <a:gd name="T26" fmla="*/ 2414 w 345"/>
                  <a:gd name="T27" fmla="*/ 0 h 625"/>
                  <a:gd name="T28" fmla="*/ 2064 w 345"/>
                  <a:gd name="T29" fmla="*/ 0 h 625"/>
                  <a:gd name="T30" fmla="*/ 1680 w 345"/>
                  <a:gd name="T31" fmla="*/ 173 h 625"/>
                  <a:gd name="T32" fmla="*/ 1316 w 345"/>
                  <a:gd name="T33" fmla="*/ 362 h 625"/>
                  <a:gd name="T34" fmla="*/ 937 w 345"/>
                  <a:gd name="T35" fmla="*/ 705 h 625"/>
                  <a:gd name="T36" fmla="*/ 748 w 345"/>
                  <a:gd name="T37" fmla="*/ 1068 h 625"/>
                  <a:gd name="T38" fmla="*/ 571 w 345"/>
                  <a:gd name="T39" fmla="*/ 1428 h 625"/>
                  <a:gd name="T40" fmla="*/ 367 w 345"/>
                  <a:gd name="T41" fmla="*/ 1782 h 625"/>
                  <a:gd name="T42" fmla="*/ 187 w 345"/>
                  <a:gd name="T43" fmla="*/ 2305 h 625"/>
                  <a:gd name="T44" fmla="*/ 0 w 345"/>
                  <a:gd name="T45" fmla="*/ 2663 h 625"/>
                  <a:gd name="T46" fmla="*/ 0 w 345"/>
                  <a:gd name="T47" fmla="*/ 3220 h 625"/>
                  <a:gd name="T48" fmla="*/ 0 w 345"/>
                  <a:gd name="T49" fmla="*/ 3919 h 625"/>
                  <a:gd name="T50" fmla="*/ 0 w 345"/>
                  <a:gd name="T51" fmla="*/ 4444 h 625"/>
                  <a:gd name="T52" fmla="*/ 0 w 345"/>
                  <a:gd name="T53" fmla="*/ 5174 h 625"/>
                  <a:gd name="T54" fmla="*/ 0 w 345"/>
                  <a:gd name="T55" fmla="*/ 5685 h 625"/>
                  <a:gd name="T56" fmla="*/ 187 w 345"/>
                  <a:gd name="T57" fmla="*/ 6749 h 625"/>
                  <a:gd name="T58" fmla="*/ 367 w 345"/>
                  <a:gd name="T59" fmla="*/ 7469 h 625"/>
                  <a:gd name="T60" fmla="*/ 571 w 345"/>
                  <a:gd name="T61" fmla="*/ 8169 h 625"/>
                  <a:gd name="T62" fmla="*/ 937 w 345"/>
                  <a:gd name="T63" fmla="*/ 9251 h 625"/>
                  <a:gd name="T64" fmla="*/ 1121 w 345"/>
                  <a:gd name="T65" fmla="*/ 9779 h 625"/>
                  <a:gd name="T66" fmla="*/ 1680 w 345"/>
                  <a:gd name="T67" fmla="*/ 10683 h 625"/>
                  <a:gd name="T68" fmla="*/ 2064 w 345"/>
                  <a:gd name="T69" fmla="*/ 11574 h 625"/>
                  <a:gd name="T70" fmla="*/ 2414 w 345"/>
                  <a:gd name="T71" fmla="*/ 11912 h 625"/>
                  <a:gd name="T72" fmla="*/ 2966 w 345"/>
                  <a:gd name="T73" fmla="*/ 12631 h 625"/>
                  <a:gd name="T74" fmla="*/ 3343 w 345"/>
                  <a:gd name="T75" fmla="*/ 13000 h 625"/>
                  <a:gd name="T76" fmla="*/ 3903 w 345"/>
                  <a:gd name="T77" fmla="*/ 13159 h 625"/>
                  <a:gd name="T78" fmla="*/ 4285 w 345"/>
                  <a:gd name="T79" fmla="*/ 13526 h 625"/>
                  <a:gd name="T80" fmla="*/ 4651 w 345"/>
                  <a:gd name="T81" fmla="*/ 13708 h 625"/>
                  <a:gd name="T82" fmla="*/ 5029 w 345"/>
                  <a:gd name="T83" fmla="*/ 13708 h 625"/>
                  <a:gd name="T84" fmla="*/ 5411 w 345"/>
                  <a:gd name="T85" fmla="*/ 13875 h 625"/>
                  <a:gd name="T86" fmla="*/ 5783 w 345"/>
                  <a:gd name="T87" fmla="*/ 13708 h 625"/>
                  <a:gd name="T88" fmla="*/ 6156 w 345"/>
                  <a:gd name="T89" fmla="*/ 13708 h 625"/>
                  <a:gd name="T90" fmla="*/ 6541 w 345"/>
                  <a:gd name="T91" fmla="*/ 13526 h 625"/>
                  <a:gd name="T92" fmla="*/ 6719 w 345"/>
                  <a:gd name="T93" fmla="*/ 13345 h 625"/>
                  <a:gd name="T94" fmla="*/ 7090 w 345"/>
                  <a:gd name="T95" fmla="*/ 13000 h 625"/>
                  <a:gd name="T96" fmla="*/ 7289 w 345"/>
                  <a:gd name="T97" fmla="*/ 12631 h 625"/>
                  <a:gd name="T98" fmla="*/ 7472 w 345"/>
                  <a:gd name="T99" fmla="*/ 12267 h 625"/>
                  <a:gd name="T100" fmla="*/ 7660 w 345"/>
                  <a:gd name="T101" fmla="*/ 11727 h 625"/>
                  <a:gd name="T102" fmla="*/ 7827 w 345"/>
                  <a:gd name="T103" fmla="*/ 11382 h 625"/>
                  <a:gd name="T104" fmla="*/ 7827 w 345"/>
                  <a:gd name="T105" fmla="*/ 10840 h 625"/>
                  <a:gd name="T106" fmla="*/ 8013 w 345"/>
                  <a:gd name="T107" fmla="*/ 10317 h 625"/>
                  <a:gd name="T108" fmla="*/ 8013 w 345"/>
                  <a:gd name="T109" fmla="*/ 9603 h 625"/>
                  <a:gd name="T110" fmla="*/ 8013 w 345"/>
                  <a:gd name="T111" fmla="*/ 9055 h 625"/>
                  <a:gd name="T112" fmla="*/ 8013 w 345"/>
                  <a:gd name="T113" fmla="*/ 8350 h 625"/>
                  <a:gd name="T114" fmla="*/ 7827 w 345"/>
                  <a:gd name="T115" fmla="*/ 7280 h 625"/>
                  <a:gd name="T116" fmla="*/ 7660 w 345"/>
                  <a:gd name="T117" fmla="*/ 6749 h 625"/>
                  <a:gd name="T118" fmla="*/ 7472 w 345"/>
                  <a:gd name="T119" fmla="*/ 6034 h 62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45"/>
                  <a:gd name="T181" fmla="*/ 0 h 625"/>
                  <a:gd name="T182" fmla="*/ 345 w 345"/>
                  <a:gd name="T183" fmla="*/ 625 h 62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45" h="625">
                    <a:moveTo>
                      <a:pt x="320" y="272"/>
                    </a:moveTo>
                    <a:lnTo>
                      <a:pt x="320" y="272"/>
                    </a:lnTo>
                    <a:lnTo>
                      <a:pt x="320" y="256"/>
                    </a:lnTo>
                    <a:lnTo>
                      <a:pt x="312" y="240"/>
                    </a:lnTo>
                    <a:lnTo>
                      <a:pt x="304" y="208"/>
                    </a:lnTo>
                    <a:lnTo>
                      <a:pt x="296" y="192"/>
                    </a:lnTo>
                    <a:lnTo>
                      <a:pt x="288" y="176"/>
                    </a:lnTo>
                    <a:lnTo>
                      <a:pt x="280" y="152"/>
                    </a:lnTo>
                    <a:lnTo>
                      <a:pt x="272" y="136"/>
                    </a:lnTo>
                    <a:lnTo>
                      <a:pt x="264" y="128"/>
                    </a:lnTo>
                    <a:lnTo>
                      <a:pt x="248" y="104"/>
                    </a:lnTo>
                    <a:lnTo>
                      <a:pt x="240" y="96"/>
                    </a:lnTo>
                    <a:lnTo>
                      <a:pt x="232" y="80"/>
                    </a:lnTo>
                    <a:lnTo>
                      <a:pt x="216" y="64"/>
                    </a:lnTo>
                    <a:lnTo>
                      <a:pt x="208" y="56"/>
                    </a:lnTo>
                    <a:lnTo>
                      <a:pt x="200" y="48"/>
                    </a:lnTo>
                    <a:lnTo>
                      <a:pt x="192" y="40"/>
                    </a:lnTo>
                    <a:lnTo>
                      <a:pt x="184" y="32"/>
                    </a:lnTo>
                    <a:lnTo>
                      <a:pt x="176" y="24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52" y="8"/>
                    </a:lnTo>
                    <a:lnTo>
                      <a:pt x="144" y="8"/>
                    </a:lnTo>
                    <a:lnTo>
                      <a:pt x="136" y="8"/>
                    </a:lnTo>
                    <a:lnTo>
                      <a:pt x="128" y="0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8"/>
                    </a:lnTo>
                    <a:lnTo>
                      <a:pt x="72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24" y="56"/>
                    </a:lnTo>
                    <a:lnTo>
                      <a:pt x="24" y="64"/>
                    </a:lnTo>
                    <a:lnTo>
                      <a:pt x="16" y="72"/>
                    </a:lnTo>
                    <a:lnTo>
                      <a:pt x="16" y="80"/>
                    </a:lnTo>
                    <a:lnTo>
                      <a:pt x="8" y="88"/>
                    </a:lnTo>
                    <a:lnTo>
                      <a:pt x="8" y="104"/>
                    </a:lnTo>
                    <a:lnTo>
                      <a:pt x="8" y="112"/>
                    </a:lnTo>
                    <a:lnTo>
                      <a:pt x="0" y="120"/>
                    </a:lnTo>
                    <a:lnTo>
                      <a:pt x="0" y="136"/>
                    </a:lnTo>
                    <a:lnTo>
                      <a:pt x="0" y="144"/>
                    </a:lnTo>
                    <a:lnTo>
                      <a:pt x="0" y="160"/>
                    </a:lnTo>
                    <a:lnTo>
                      <a:pt x="0" y="176"/>
                    </a:lnTo>
                    <a:lnTo>
                      <a:pt x="0" y="184"/>
                    </a:lnTo>
                    <a:lnTo>
                      <a:pt x="0" y="200"/>
                    </a:lnTo>
                    <a:lnTo>
                      <a:pt x="0" y="216"/>
                    </a:lnTo>
                    <a:lnTo>
                      <a:pt x="0" y="232"/>
                    </a:lnTo>
                    <a:lnTo>
                      <a:pt x="0" y="248"/>
                    </a:lnTo>
                    <a:lnTo>
                      <a:pt x="0" y="256"/>
                    </a:lnTo>
                    <a:lnTo>
                      <a:pt x="8" y="288"/>
                    </a:lnTo>
                    <a:lnTo>
                      <a:pt x="8" y="304"/>
                    </a:lnTo>
                    <a:lnTo>
                      <a:pt x="8" y="320"/>
                    </a:lnTo>
                    <a:lnTo>
                      <a:pt x="16" y="336"/>
                    </a:lnTo>
                    <a:lnTo>
                      <a:pt x="16" y="352"/>
                    </a:lnTo>
                    <a:lnTo>
                      <a:pt x="24" y="368"/>
                    </a:lnTo>
                    <a:lnTo>
                      <a:pt x="24" y="384"/>
                    </a:lnTo>
                    <a:lnTo>
                      <a:pt x="40" y="416"/>
                    </a:lnTo>
                    <a:lnTo>
                      <a:pt x="48" y="424"/>
                    </a:lnTo>
                    <a:lnTo>
                      <a:pt x="48" y="440"/>
                    </a:lnTo>
                    <a:lnTo>
                      <a:pt x="64" y="472"/>
                    </a:lnTo>
                    <a:lnTo>
                      <a:pt x="72" y="480"/>
                    </a:lnTo>
                    <a:lnTo>
                      <a:pt x="80" y="496"/>
                    </a:lnTo>
                    <a:lnTo>
                      <a:pt x="88" y="520"/>
                    </a:lnTo>
                    <a:lnTo>
                      <a:pt x="96" y="528"/>
                    </a:lnTo>
                    <a:lnTo>
                      <a:pt x="104" y="536"/>
                    </a:lnTo>
                    <a:lnTo>
                      <a:pt x="120" y="560"/>
                    </a:lnTo>
                    <a:lnTo>
                      <a:pt x="128" y="568"/>
                    </a:lnTo>
                    <a:lnTo>
                      <a:pt x="136" y="576"/>
                    </a:lnTo>
                    <a:lnTo>
                      <a:pt x="144" y="584"/>
                    </a:lnTo>
                    <a:lnTo>
                      <a:pt x="152" y="592"/>
                    </a:lnTo>
                    <a:lnTo>
                      <a:pt x="168" y="592"/>
                    </a:lnTo>
                    <a:lnTo>
                      <a:pt x="176" y="600"/>
                    </a:lnTo>
                    <a:lnTo>
                      <a:pt x="184" y="608"/>
                    </a:lnTo>
                    <a:lnTo>
                      <a:pt x="192" y="608"/>
                    </a:lnTo>
                    <a:lnTo>
                      <a:pt x="200" y="616"/>
                    </a:lnTo>
                    <a:lnTo>
                      <a:pt x="208" y="616"/>
                    </a:lnTo>
                    <a:lnTo>
                      <a:pt x="216" y="616"/>
                    </a:lnTo>
                    <a:lnTo>
                      <a:pt x="224" y="616"/>
                    </a:lnTo>
                    <a:lnTo>
                      <a:pt x="232" y="624"/>
                    </a:lnTo>
                    <a:lnTo>
                      <a:pt x="240" y="616"/>
                    </a:lnTo>
                    <a:lnTo>
                      <a:pt x="248" y="616"/>
                    </a:lnTo>
                    <a:lnTo>
                      <a:pt x="256" y="616"/>
                    </a:lnTo>
                    <a:lnTo>
                      <a:pt x="264" y="616"/>
                    </a:lnTo>
                    <a:lnTo>
                      <a:pt x="272" y="608"/>
                    </a:lnTo>
                    <a:lnTo>
                      <a:pt x="280" y="608"/>
                    </a:lnTo>
                    <a:lnTo>
                      <a:pt x="280" y="600"/>
                    </a:lnTo>
                    <a:lnTo>
                      <a:pt x="288" y="600"/>
                    </a:lnTo>
                    <a:lnTo>
                      <a:pt x="296" y="592"/>
                    </a:lnTo>
                    <a:lnTo>
                      <a:pt x="304" y="584"/>
                    </a:lnTo>
                    <a:lnTo>
                      <a:pt x="304" y="576"/>
                    </a:lnTo>
                    <a:lnTo>
                      <a:pt x="312" y="568"/>
                    </a:lnTo>
                    <a:lnTo>
                      <a:pt x="320" y="560"/>
                    </a:lnTo>
                    <a:lnTo>
                      <a:pt x="320" y="552"/>
                    </a:lnTo>
                    <a:lnTo>
                      <a:pt x="328" y="544"/>
                    </a:lnTo>
                    <a:lnTo>
                      <a:pt x="328" y="528"/>
                    </a:lnTo>
                    <a:lnTo>
                      <a:pt x="328" y="520"/>
                    </a:lnTo>
                    <a:lnTo>
                      <a:pt x="336" y="512"/>
                    </a:lnTo>
                    <a:lnTo>
                      <a:pt x="336" y="496"/>
                    </a:lnTo>
                    <a:lnTo>
                      <a:pt x="336" y="488"/>
                    </a:lnTo>
                    <a:lnTo>
                      <a:pt x="344" y="472"/>
                    </a:lnTo>
                    <a:lnTo>
                      <a:pt x="344" y="464"/>
                    </a:lnTo>
                    <a:lnTo>
                      <a:pt x="344" y="448"/>
                    </a:lnTo>
                    <a:lnTo>
                      <a:pt x="344" y="432"/>
                    </a:lnTo>
                    <a:lnTo>
                      <a:pt x="344" y="416"/>
                    </a:lnTo>
                    <a:lnTo>
                      <a:pt x="344" y="408"/>
                    </a:lnTo>
                    <a:lnTo>
                      <a:pt x="344" y="392"/>
                    </a:lnTo>
                    <a:lnTo>
                      <a:pt x="344" y="376"/>
                    </a:lnTo>
                    <a:lnTo>
                      <a:pt x="336" y="360"/>
                    </a:lnTo>
                    <a:lnTo>
                      <a:pt x="336" y="328"/>
                    </a:lnTo>
                    <a:lnTo>
                      <a:pt x="336" y="312"/>
                    </a:lnTo>
                    <a:lnTo>
                      <a:pt x="328" y="304"/>
                    </a:lnTo>
                    <a:lnTo>
                      <a:pt x="328" y="288"/>
                    </a:lnTo>
                    <a:lnTo>
                      <a:pt x="320" y="272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5846963" y="1815377"/>
                <a:ext cx="163748" cy="302981"/>
              </a:xfrm>
              <a:custGeom>
                <a:avLst/>
                <a:gdLst>
                  <a:gd name="T0" fmla="*/ 2302 w 113"/>
                  <a:gd name="T1" fmla="*/ 1971 h 209"/>
                  <a:gd name="T2" fmla="*/ 2302 w 113"/>
                  <a:gd name="T3" fmla="*/ 1971 h 209"/>
                  <a:gd name="T4" fmla="*/ 2302 w 113"/>
                  <a:gd name="T5" fmla="*/ 1806 h 209"/>
                  <a:gd name="T6" fmla="*/ 2302 w 113"/>
                  <a:gd name="T7" fmla="*/ 1446 h 209"/>
                  <a:gd name="T8" fmla="*/ 2132 w 113"/>
                  <a:gd name="T9" fmla="*/ 1254 h 209"/>
                  <a:gd name="T10" fmla="*/ 2132 w 113"/>
                  <a:gd name="T11" fmla="*/ 1073 h 209"/>
                  <a:gd name="T12" fmla="*/ 1950 w 113"/>
                  <a:gd name="T13" fmla="*/ 888 h 209"/>
                  <a:gd name="T14" fmla="*/ 1781 w 113"/>
                  <a:gd name="T15" fmla="*/ 711 h 209"/>
                  <a:gd name="T16" fmla="*/ 1781 w 113"/>
                  <a:gd name="T17" fmla="*/ 527 h 209"/>
                  <a:gd name="T18" fmla="*/ 1597 w 113"/>
                  <a:gd name="T19" fmla="*/ 362 h 209"/>
                  <a:gd name="T20" fmla="*/ 1427 w 113"/>
                  <a:gd name="T21" fmla="*/ 174 h 209"/>
                  <a:gd name="T22" fmla="*/ 1249 w 113"/>
                  <a:gd name="T23" fmla="*/ 0 h 209"/>
                  <a:gd name="T24" fmla="*/ 1067 w 113"/>
                  <a:gd name="T25" fmla="*/ 0 h 209"/>
                  <a:gd name="T26" fmla="*/ 880 w 113"/>
                  <a:gd name="T27" fmla="*/ 0 h 209"/>
                  <a:gd name="T28" fmla="*/ 705 w 113"/>
                  <a:gd name="T29" fmla="*/ 0 h 209"/>
                  <a:gd name="T30" fmla="*/ 525 w 113"/>
                  <a:gd name="T31" fmla="*/ 0 h 209"/>
                  <a:gd name="T32" fmla="*/ 359 w 113"/>
                  <a:gd name="T33" fmla="*/ 0 h 209"/>
                  <a:gd name="T34" fmla="*/ 359 w 113"/>
                  <a:gd name="T35" fmla="*/ 174 h 209"/>
                  <a:gd name="T36" fmla="*/ 173 w 113"/>
                  <a:gd name="T37" fmla="*/ 174 h 209"/>
                  <a:gd name="T38" fmla="*/ 173 w 113"/>
                  <a:gd name="T39" fmla="*/ 362 h 209"/>
                  <a:gd name="T40" fmla="*/ 0 w 113"/>
                  <a:gd name="T41" fmla="*/ 527 h 209"/>
                  <a:gd name="T42" fmla="*/ 0 w 113"/>
                  <a:gd name="T43" fmla="*/ 711 h 209"/>
                  <a:gd name="T44" fmla="*/ 0 w 113"/>
                  <a:gd name="T45" fmla="*/ 888 h 209"/>
                  <a:gd name="T46" fmla="*/ 0 w 113"/>
                  <a:gd name="T47" fmla="*/ 1073 h 209"/>
                  <a:gd name="T48" fmla="*/ 0 w 113"/>
                  <a:gd name="T49" fmla="*/ 1254 h 209"/>
                  <a:gd name="T50" fmla="*/ 0 w 113"/>
                  <a:gd name="T51" fmla="*/ 1446 h 209"/>
                  <a:gd name="T52" fmla="*/ 0 w 113"/>
                  <a:gd name="T53" fmla="*/ 1615 h 209"/>
                  <a:gd name="T54" fmla="*/ 0 w 113"/>
                  <a:gd name="T55" fmla="*/ 1806 h 209"/>
                  <a:gd name="T56" fmla="*/ 0 w 113"/>
                  <a:gd name="T57" fmla="*/ 2160 h 209"/>
                  <a:gd name="T58" fmla="*/ 0 w 113"/>
                  <a:gd name="T59" fmla="*/ 2327 h 209"/>
                  <a:gd name="T60" fmla="*/ 173 w 113"/>
                  <a:gd name="T61" fmla="*/ 2519 h 209"/>
                  <a:gd name="T62" fmla="*/ 173 w 113"/>
                  <a:gd name="T63" fmla="*/ 2881 h 209"/>
                  <a:gd name="T64" fmla="*/ 173 w 113"/>
                  <a:gd name="T65" fmla="*/ 3051 h 209"/>
                  <a:gd name="T66" fmla="*/ 359 w 113"/>
                  <a:gd name="T67" fmla="*/ 3234 h 209"/>
                  <a:gd name="T68" fmla="*/ 525 w 113"/>
                  <a:gd name="T69" fmla="*/ 3414 h 209"/>
                  <a:gd name="T70" fmla="*/ 525 w 113"/>
                  <a:gd name="T71" fmla="*/ 3598 h 209"/>
                  <a:gd name="T72" fmla="*/ 705 w 113"/>
                  <a:gd name="T73" fmla="*/ 3766 h 209"/>
                  <a:gd name="T74" fmla="*/ 705 w 113"/>
                  <a:gd name="T75" fmla="*/ 3945 h 209"/>
                  <a:gd name="T76" fmla="*/ 880 w 113"/>
                  <a:gd name="T77" fmla="*/ 4117 h 209"/>
                  <a:gd name="T78" fmla="*/ 1067 w 113"/>
                  <a:gd name="T79" fmla="*/ 4311 h 209"/>
                  <a:gd name="T80" fmla="*/ 1249 w 113"/>
                  <a:gd name="T81" fmla="*/ 4493 h 209"/>
                  <a:gd name="T82" fmla="*/ 1427 w 113"/>
                  <a:gd name="T83" fmla="*/ 4493 h 209"/>
                  <a:gd name="T84" fmla="*/ 1597 w 113"/>
                  <a:gd name="T85" fmla="*/ 4493 h 209"/>
                  <a:gd name="T86" fmla="*/ 1597 w 113"/>
                  <a:gd name="T87" fmla="*/ 4676 h 209"/>
                  <a:gd name="T88" fmla="*/ 1781 w 113"/>
                  <a:gd name="T89" fmla="*/ 4676 h 209"/>
                  <a:gd name="T90" fmla="*/ 1950 w 113"/>
                  <a:gd name="T91" fmla="*/ 4676 h 209"/>
                  <a:gd name="T92" fmla="*/ 1950 w 113"/>
                  <a:gd name="T93" fmla="*/ 4493 h 209"/>
                  <a:gd name="T94" fmla="*/ 2132 w 113"/>
                  <a:gd name="T95" fmla="*/ 4493 h 209"/>
                  <a:gd name="T96" fmla="*/ 2132 w 113"/>
                  <a:gd name="T97" fmla="*/ 4311 h 209"/>
                  <a:gd name="T98" fmla="*/ 2302 w 113"/>
                  <a:gd name="T99" fmla="*/ 4311 h 209"/>
                  <a:gd name="T100" fmla="*/ 2302 w 113"/>
                  <a:gd name="T101" fmla="*/ 4117 h 209"/>
                  <a:gd name="T102" fmla="*/ 2487 w 113"/>
                  <a:gd name="T103" fmla="*/ 3945 h 209"/>
                  <a:gd name="T104" fmla="*/ 2487 w 113"/>
                  <a:gd name="T105" fmla="*/ 3766 h 209"/>
                  <a:gd name="T106" fmla="*/ 2487 w 113"/>
                  <a:gd name="T107" fmla="*/ 3598 h 209"/>
                  <a:gd name="T108" fmla="*/ 2487 w 113"/>
                  <a:gd name="T109" fmla="*/ 3414 h 209"/>
                  <a:gd name="T110" fmla="*/ 2487 w 113"/>
                  <a:gd name="T111" fmla="*/ 3234 h 209"/>
                  <a:gd name="T112" fmla="*/ 2487 w 113"/>
                  <a:gd name="T113" fmla="*/ 3051 h 209"/>
                  <a:gd name="T114" fmla="*/ 2487 w 113"/>
                  <a:gd name="T115" fmla="*/ 2881 h 209"/>
                  <a:gd name="T116" fmla="*/ 2487 w 113"/>
                  <a:gd name="T117" fmla="*/ 2697 h 209"/>
                  <a:gd name="T118" fmla="*/ 2487 w 113"/>
                  <a:gd name="T119" fmla="*/ 2327 h 209"/>
                  <a:gd name="T120" fmla="*/ 2487 w 113"/>
                  <a:gd name="T121" fmla="*/ 2160 h 209"/>
                  <a:gd name="T122" fmla="*/ 2302 w 113"/>
                  <a:gd name="T123" fmla="*/ 1971 h 20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3"/>
                  <a:gd name="T187" fmla="*/ 0 h 209"/>
                  <a:gd name="T188" fmla="*/ 113 w 113"/>
                  <a:gd name="T189" fmla="*/ 209 h 20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3" h="209">
                    <a:moveTo>
                      <a:pt x="104" y="88"/>
                    </a:moveTo>
                    <a:lnTo>
                      <a:pt x="104" y="88"/>
                    </a:lnTo>
                    <a:lnTo>
                      <a:pt x="104" y="80"/>
                    </a:lnTo>
                    <a:lnTo>
                      <a:pt x="104" y="64"/>
                    </a:lnTo>
                    <a:lnTo>
                      <a:pt x="96" y="56"/>
                    </a:lnTo>
                    <a:lnTo>
                      <a:pt x="96" y="48"/>
                    </a:lnTo>
                    <a:lnTo>
                      <a:pt x="88" y="40"/>
                    </a:lnTo>
                    <a:lnTo>
                      <a:pt x="80" y="32"/>
                    </a:lnTo>
                    <a:lnTo>
                      <a:pt x="80" y="24"/>
                    </a:lnTo>
                    <a:lnTo>
                      <a:pt x="72" y="16"/>
                    </a:lnTo>
                    <a:lnTo>
                      <a:pt x="64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96"/>
                    </a:lnTo>
                    <a:lnTo>
                      <a:pt x="0" y="104"/>
                    </a:lnTo>
                    <a:lnTo>
                      <a:pt x="8" y="112"/>
                    </a:lnTo>
                    <a:lnTo>
                      <a:pt x="8" y="128"/>
                    </a:lnTo>
                    <a:lnTo>
                      <a:pt x="8" y="136"/>
                    </a:lnTo>
                    <a:lnTo>
                      <a:pt x="16" y="144"/>
                    </a:lnTo>
                    <a:lnTo>
                      <a:pt x="24" y="152"/>
                    </a:lnTo>
                    <a:lnTo>
                      <a:pt x="24" y="160"/>
                    </a:lnTo>
                    <a:lnTo>
                      <a:pt x="32" y="168"/>
                    </a:lnTo>
                    <a:lnTo>
                      <a:pt x="32" y="176"/>
                    </a:lnTo>
                    <a:lnTo>
                      <a:pt x="40" y="184"/>
                    </a:lnTo>
                    <a:lnTo>
                      <a:pt x="48" y="192"/>
                    </a:lnTo>
                    <a:lnTo>
                      <a:pt x="56" y="200"/>
                    </a:lnTo>
                    <a:lnTo>
                      <a:pt x="64" y="200"/>
                    </a:lnTo>
                    <a:lnTo>
                      <a:pt x="72" y="200"/>
                    </a:lnTo>
                    <a:lnTo>
                      <a:pt x="72" y="208"/>
                    </a:lnTo>
                    <a:lnTo>
                      <a:pt x="80" y="208"/>
                    </a:lnTo>
                    <a:lnTo>
                      <a:pt x="88" y="208"/>
                    </a:lnTo>
                    <a:lnTo>
                      <a:pt x="88" y="200"/>
                    </a:lnTo>
                    <a:lnTo>
                      <a:pt x="96" y="200"/>
                    </a:lnTo>
                    <a:lnTo>
                      <a:pt x="96" y="192"/>
                    </a:lnTo>
                    <a:lnTo>
                      <a:pt x="104" y="192"/>
                    </a:lnTo>
                    <a:lnTo>
                      <a:pt x="104" y="184"/>
                    </a:lnTo>
                    <a:lnTo>
                      <a:pt x="112" y="176"/>
                    </a:lnTo>
                    <a:lnTo>
                      <a:pt x="112" y="168"/>
                    </a:lnTo>
                    <a:lnTo>
                      <a:pt x="112" y="160"/>
                    </a:lnTo>
                    <a:lnTo>
                      <a:pt x="112" y="152"/>
                    </a:lnTo>
                    <a:lnTo>
                      <a:pt x="112" y="144"/>
                    </a:lnTo>
                    <a:lnTo>
                      <a:pt x="112" y="136"/>
                    </a:lnTo>
                    <a:lnTo>
                      <a:pt x="112" y="128"/>
                    </a:lnTo>
                    <a:lnTo>
                      <a:pt x="112" y="120"/>
                    </a:lnTo>
                    <a:lnTo>
                      <a:pt x="112" y="104"/>
                    </a:lnTo>
                    <a:lnTo>
                      <a:pt x="112" y="96"/>
                    </a:lnTo>
                    <a:lnTo>
                      <a:pt x="104" y="88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5881803" y="1559990"/>
                <a:ext cx="1011522" cy="558368"/>
              </a:xfrm>
              <a:custGeom>
                <a:avLst/>
                <a:gdLst>
                  <a:gd name="T0" fmla="*/ 0 w 697"/>
                  <a:gd name="T1" fmla="*/ 3980 h 385"/>
                  <a:gd name="T2" fmla="*/ 0 w 697"/>
                  <a:gd name="T3" fmla="*/ 3980 h 385"/>
                  <a:gd name="T4" fmla="*/ 174 w 697"/>
                  <a:gd name="T5" fmla="*/ 3980 h 385"/>
                  <a:gd name="T6" fmla="*/ 362 w 697"/>
                  <a:gd name="T7" fmla="*/ 3980 h 385"/>
                  <a:gd name="T8" fmla="*/ 530 w 697"/>
                  <a:gd name="T9" fmla="*/ 3980 h 385"/>
                  <a:gd name="T10" fmla="*/ 712 w 697"/>
                  <a:gd name="T11" fmla="*/ 3980 h 385"/>
                  <a:gd name="T12" fmla="*/ 890 w 697"/>
                  <a:gd name="T13" fmla="*/ 4162 h 385"/>
                  <a:gd name="T14" fmla="*/ 1083 w 697"/>
                  <a:gd name="T15" fmla="*/ 4346 h 385"/>
                  <a:gd name="T16" fmla="*/ 1260 w 697"/>
                  <a:gd name="T17" fmla="*/ 4514 h 385"/>
                  <a:gd name="T18" fmla="*/ 1260 w 697"/>
                  <a:gd name="T19" fmla="*/ 4693 h 385"/>
                  <a:gd name="T20" fmla="*/ 1452 w 697"/>
                  <a:gd name="T21" fmla="*/ 4875 h 385"/>
                  <a:gd name="T22" fmla="*/ 1627 w 697"/>
                  <a:gd name="T23" fmla="*/ 5052 h 385"/>
                  <a:gd name="T24" fmla="*/ 1627 w 697"/>
                  <a:gd name="T25" fmla="*/ 5237 h 385"/>
                  <a:gd name="T26" fmla="*/ 1814 w 697"/>
                  <a:gd name="T27" fmla="*/ 5430 h 385"/>
                  <a:gd name="T28" fmla="*/ 1814 w 697"/>
                  <a:gd name="T29" fmla="*/ 5794 h 385"/>
                  <a:gd name="T30" fmla="*/ 1814 w 697"/>
                  <a:gd name="T31" fmla="*/ 5951 h 385"/>
                  <a:gd name="T32" fmla="*/ 1984 w 697"/>
                  <a:gd name="T33" fmla="*/ 6137 h 385"/>
                  <a:gd name="T34" fmla="*/ 1984 w 697"/>
                  <a:gd name="T35" fmla="*/ 6312 h 385"/>
                  <a:gd name="T36" fmla="*/ 1984 w 697"/>
                  <a:gd name="T37" fmla="*/ 6685 h 385"/>
                  <a:gd name="T38" fmla="*/ 1984 w 697"/>
                  <a:gd name="T39" fmla="*/ 6861 h 385"/>
                  <a:gd name="T40" fmla="*/ 1984 w 697"/>
                  <a:gd name="T41" fmla="*/ 7046 h 385"/>
                  <a:gd name="T42" fmla="*/ 1984 w 697"/>
                  <a:gd name="T43" fmla="*/ 7239 h 385"/>
                  <a:gd name="T44" fmla="*/ 1984 w 697"/>
                  <a:gd name="T45" fmla="*/ 7407 h 385"/>
                  <a:gd name="T46" fmla="*/ 1984 w 697"/>
                  <a:gd name="T47" fmla="*/ 7592 h 385"/>
                  <a:gd name="T48" fmla="*/ 1984 w 697"/>
                  <a:gd name="T49" fmla="*/ 7761 h 385"/>
                  <a:gd name="T50" fmla="*/ 1984 w 697"/>
                  <a:gd name="T51" fmla="*/ 7946 h 385"/>
                  <a:gd name="T52" fmla="*/ 1814 w 697"/>
                  <a:gd name="T53" fmla="*/ 8126 h 385"/>
                  <a:gd name="T54" fmla="*/ 1814 w 697"/>
                  <a:gd name="T55" fmla="*/ 8313 h 385"/>
                  <a:gd name="T56" fmla="*/ 1627 w 697"/>
                  <a:gd name="T57" fmla="*/ 8313 h 385"/>
                  <a:gd name="T58" fmla="*/ 1627 w 697"/>
                  <a:gd name="T59" fmla="*/ 8481 h 385"/>
                  <a:gd name="T60" fmla="*/ 1452 w 697"/>
                  <a:gd name="T61" fmla="*/ 8481 h 385"/>
                  <a:gd name="T62" fmla="*/ 1452 w 697"/>
                  <a:gd name="T63" fmla="*/ 8688 h 385"/>
                  <a:gd name="T64" fmla="*/ 15227 w 697"/>
                  <a:gd name="T65" fmla="*/ 4693 h 385"/>
                  <a:gd name="T66" fmla="*/ 15394 w 697"/>
                  <a:gd name="T67" fmla="*/ 4693 h 385"/>
                  <a:gd name="T68" fmla="*/ 15394 w 697"/>
                  <a:gd name="T69" fmla="*/ 4514 h 385"/>
                  <a:gd name="T70" fmla="*/ 15578 w 697"/>
                  <a:gd name="T71" fmla="*/ 4514 h 385"/>
                  <a:gd name="T72" fmla="*/ 15578 w 697"/>
                  <a:gd name="T73" fmla="*/ 4346 h 385"/>
                  <a:gd name="T74" fmla="*/ 15759 w 697"/>
                  <a:gd name="T75" fmla="*/ 4162 h 385"/>
                  <a:gd name="T76" fmla="*/ 15759 w 697"/>
                  <a:gd name="T77" fmla="*/ 3786 h 385"/>
                  <a:gd name="T78" fmla="*/ 15759 w 697"/>
                  <a:gd name="T79" fmla="*/ 3428 h 385"/>
                  <a:gd name="T80" fmla="*/ 15759 w 697"/>
                  <a:gd name="T81" fmla="*/ 3067 h 385"/>
                  <a:gd name="T82" fmla="*/ 15759 w 697"/>
                  <a:gd name="T83" fmla="*/ 2892 h 385"/>
                  <a:gd name="T84" fmla="*/ 15759 w 697"/>
                  <a:gd name="T85" fmla="*/ 2531 h 385"/>
                  <a:gd name="T86" fmla="*/ 15759 w 697"/>
                  <a:gd name="T87" fmla="*/ 2339 h 385"/>
                  <a:gd name="T88" fmla="*/ 15759 w 697"/>
                  <a:gd name="T89" fmla="*/ 2168 h 385"/>
                  <a:gd name="T90" fmla="*/ 15578 w 697"/>
                  <a:gd name="T91" fmla="*/ 1622 h 385"/>
                  <a:gd name="T92" fmla="*/ 15394 w 697"/>
                  <a:gd name="T93" fmla="*/ 1259 h 385"/>
                  <a:gd name="T94" fmla="*/ 15039 w 697"/>
                  <a:gd name="T95" fmla="*/ 890 h 385"/>
                  <a:gd name="T96" fmla="*/ 14869 w 697"/>
                  <a:gd name="T97" fmla="*/ 530 h 385"/>
                  <a:gd name="T98" fmla="*/ 14681 w 697"/>
                  <a:gd name="T99" fmla="*/ 362 h 385"/>
                  <a:gd name="T100" fmla="*/ 14506 w 697"/>
                  <a:gd name="T101" fmla="*/ 174 h 385"/>
                  <a:gd name="T102" fmla="*/ 14313 w 697"/>
                  <a:gd name="T103" fmla="*/ 174 h 385"/>
                  <a:gd name="T104" fmla="*/ 14132 w 697"/>
                  <a:gd name="T105" fmla="*/ 0 h 385"/>
                  <a:gd name="T106" fmla="*/ 13953 w 697"/>
                  <a:gd name="T107" fmla="*/ 0 h 385"/>
                  <a:gd name="T108" fmla="*/ 13953 w 697"/>
                  <a:gd name="T109" fmla="*/ 174 h 385"/>
                  <a:gd name="T110" fmla="*/ 0 w 697"/>
                  <a:gd name="T111" fmla="*/ 3980 h 38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97"/>
                  <a:gd name="T169" fmla="*/ 0 h 385"/>
                  <a:gd name="T170" fmla="*/ 697 w 697"/>
                  <a:gd name="T171" fmla="*/ 385 h 38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97" h="385">
                    <a:moveTo>
                      <a:pt x="0" y="176"/>
                    </a:moveTo>
                    <a:lnTo>
                      <a:pt x="0" y="176"/>
                    </a:lnTo>
                    <a:lnTo>
                      <a:pt x="8" y="176"/>
                    </a:lnTo>
                    <a:lnTo>
                      <a:pt x="16" y="176"/>
                    </a:lnTo>
                    <a:lnTo>
                      <a:pt x="24" y="176"/>
                    </a:lnTo>
                    <a:lnTo>
                      <a:pt x="32" y="176"/>
                    </a:lnTo>
                    <a:lnTo>
                      <a:pt x="40" y="184"/>
                    </a:lnTo>
                    <a:lnTo>
                      <a:pt x="48" y="192"/>
                    </a:lnTo>
                    <a:lnTo>
                      <a:pt x="56" y="200"/>
                    </a:lnTo>
                    <a:lnTo>
                      <a:pt x="56" y="208"/>
                    </a:lnTo>
                    <a:lnTo>
                      <a:pt x="64" y="216"/>
                    </a:lnTo>
                    <a:lnTo>
                      <a:pt x="72" y="224"/>
                    </a:lnTo>
                    <a:lnTo>
                      <a:pt x="72" y="232"/>
                    </a:lnTo>
                    <a:lnTo>
                      <a:pt x="80" y="240"/>
                    </a:lnTo>
                    <a:lnTo>
                      <a:pt x="80" y="256"/>
                    </a:lnTo>
                    <a:lnTo>
                      <a:pt x="80" y="264"/>
                    </a:lnTo>
                    <a:lnTo>
                      <a:pt x="88" y="272"/>
                    </a:lnTo>
                    <a:lnTo>
                      <a:pt x="88" y="280"/>
                    </a:lnTo>
                    <a:lnTo>
                      <a:pt x="88" y="296"/>
                    </a:lnTo>
                    <a:lnTo>
                      <a:pt x="88" y="304"/>
                    </a:lnTo>
                    <a:lnTo>
                      <a:pt x="88" y="312"/>
                    </a:lnTo>
                    <a:lnTo>
                      <a:pt x="88" y="320"/>
                    </a:lnTo>
                    <a:lnTo>
                      <a:pt x="88" y="328"/>
                    </a:lnTo>
                    <a:lnTo>
                      <a:pt x="88" y="336"/>
                    </a:lnTo>
                    <a:lnTo>
                      <a:pt x="88" y="344"/>
                    </a:lnTo>
                    <a:lnTo>
                      <a:pt x="88" y="352"/>
                    </a:lnTo>
                    <a:lnTo>
                      <a:pt x="80" y="360"/>
                    </a:lnTo>
                    <a:lnTo>
                      <a:pt x="80" y="368"/>
                    </a:lnTo>
                    <a:lnTo>
                      <a:pt x="72" y="368"/>
                    </a:lnTo>
                    <a:lnTo>
                      <a:pt x="72" y="376"/>
                    </a:lnTo>
                    <a:lnTo>
                      <a:pt x="64" y="376"/>
                    </a:lnTo>
                    <a:lnTo>
                      <a:pt x="64" y="384"/>
                    </a:lnTo>
                    <a:lnTo>
                      <a:pt x="672" y="208"/>
                    </a:lnTo>
                    <a:lnTo>
                      <a:pt x="680" y="208"/>
                    </a:lnTo>
                    <a:lnTo>
                      <a:pt x="680" y="200"/>
                    </a:lnTo>
                    <a:lnTo>
                      <a:pt x="688" y="200"/>
                    </a:lnTo>
                    <a:lnTo>
                      <a:pt x="688" y="192"/>
                    </a:lnTo>
                    <a:lnTo>
                      <a:pt x="696" y="184"/>
                    </a:lnTo>
                    <a:lnTo>
                      <a:pt x="696" y="168"/>
                    </a:lnTo>
                    <a:lnTo>
                      <a:pt x="696" y="152"/>
                    </a:lnTo>
                    <a:lnTo>
                      <a:pt x="696" y="136"/>
                    </a:lnTo>
                    <a:lnTo>
                      <a:pt x="696" y="128"/>
                    </a:lnTo>
                    <a:lnTo>
                      <a:pt x="696" y="112"/>
                    </a:lnTo>
                    <a:lnTo>
                      <a:pt x="696" y="104"/>
                    </a:lnTo>
                    <a:lnTo>
                      <a:pt x="696" y="96"/>
                    </a:lnTo>
                    <a:lnTo>
                      <a:pt x="688" y="72"/>
                    </a:lnTo>
                    <a:lnTo>
                      <a:pt x="680" y="56"/>
                    </a:lnTo>
                    <a:lnTo>
                      <a:pt x="664" y="40"/>
                    </a:lnTo>
                    <a:lnTo>
                      <a:pt x="656" y="24"/>
                    </a:lnTo>
                    <a:lnTo>
                      <a:pt x="648" y="16"/>
                    </a:lnTo>
                    <a:lnTo>
                      <a:pt x="640" y="8"/>
                    </a:lnTo>
                    <a:lnTo>
                      <a:pt x="632" y="8"/>
                    </a:lnTo>
                    <a:lnTo>
                      <a:pt x="624" y="0"/>
                    </a:lnTo>
                    <a:lnTo>
                      <a:pt x="616" y="0"/>
                    </a:lnTo>
                    <a:lnTo>
                      <a:pt x="616" y="8"/>
                    </a:lnTo>
                    <a:lnTo>
                      <a:pt x="0" y="176"/>
                    </a:lnTo>
                  </a:path>
                </a:pathLst>
              </a:custGeom>
              <a:solidFill>
                <a:srgbClr val="919191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5568242" y="1501948"/>
                <a:ext cx="628282" cy="975112"/>
              </a:xfrm>
              <a:custGeom>
                <a:avLst/>
                <a:gdLst>
                  <a:gd name="T0" fmla="*/ 0 w 433"/>
                  <a:gd name="T1" fmla="*/ 1251 h 673"/>
                  <a:gd name="T2" fmla="*/ 362 w 433"/>
                  <a:gd name="T3" fmla="*/ 1251 h 673"/>
                  <a:gd name="T4" fmla="*/ 712 w 433"/>
                  <a:gd name="T5" fmla="*/ 1251 h 673"/>
                  <a:gd name="T6" fmla="*/ 1082 w 433"/>
                  <a:gd name="T7" fmla="*/ 1251 h 673"/>
                  <a:gd name="T8" fmla="*/ 1448 w 433"/>
                  <a:gd name="T9" fmla="*/ 1429 h 673"/>
                  <a:gd name="T10" fmla="*/ 1809 w 433"/>
                  <a:gd name="T11" fmla="*/ 1600 h 673"/>
                  <a:gd name="T12" fmla="*/ 2168 w 433"/>
                  <a:gd name="T13" fmla="*/ 1953 h 673"/>
                  <a:gd name="T14" fmla="*/ 2536 w 433"/>
                  <a:gd name="T15" fmla="*/ 2134 h 673"/>
                  <a:gd name="T16" fmla="*/ 2892 w 433"/>
                  <a:gd name="T17" fmla="*/ 2493 h 673"/>
                  <a:gd name="T18" fmla="*/ 3258 w 433"/>
                  <a:gd name="T19" fmla="*/ 3034 h 673"/>
                  <a:gd name="T20" fmla="*/ 3613 w 433"/>
                  <a:gd name="T21" fmla="*/ 3385 h 673"/>
                  <a:gd name="T22" fmla="*/ 4162 w 433"/>
                  <a:gd name="T23" fmla="*/ 4294 h 673"/>
                  <a:gd name="T24" fmla="*/ 4514 w 433"/>
                  <a:gd name="T25" fmla="*/ 5177 h 673"/>
                  <a:gd name="T26" fmla="*/ 4878 w 433"/>
                  <a:gd name="T27" fmla="*/ 5703 h 673"/>
                  <a:gd name="T28" fmla="*/ 5238 w 433"/>
                  <a:gd name="T29" fmla="*/ 6755 h 673"/>
                  <a:gd name="T30" fmla="*/ 5432 w 433"/>
                  <a:gd name="T31" fmla="*/ 7475 h 673"/>
                  <a:gd name="T32" fmla="*/ 5615 w 433"/>
                  <a:gd name="T33" fmla="*/ 8180 h 673"/>
                  <a:gd name="T34" fmla="*/ 5795 w 433"/>
                  <a:gd name="T35" fmla="*/ 9275 h 673"/>
                  <a:gd name="T36" fmla="*/ 5795 w 433"/>
                  <a:gd name="T37" fmla="*/ 9795 h 673"/>
                  <a:gd name="T38" fmla="*/ 5795 w 433"/>
                  <a:gd name="T39" fmla="*/ 10511 h 673"/>
                  <a:gd name="T40" fmla="*/ 5795 w 433"/>
                  <a:gd name="T41" fmla="*/ 11050 h 673"/>
                  <a:gd name="T42" fmla="*/ 5795 w 433"/>
                  <a:gd name="T43" fmla="*/ 11766 h 673"/>
                  <a:gd name="T44" fmla="*/ 5615 w 433"/>
                  <a:gd name="T45" fmla="*/ 12285 h 673"/>
                  <a:gd name="T46" fmla="*/ 5615 w 433"/>
                  <a:gd name="T47" fmla="*/ 12826 h 673"/>
                  <a:gd name="T48" fmla="*/ 5432 w 433"/>
                  <a:gd name="T49" fmla="*/ 13194 h 673"/>
                  <a:gd name="T50" fmla="*/ 5238 w 433"/>
                  <a:gd name="T51" fmla="*/ 13535 h 673"/>
                  <a:gd name="T52" fmla="*/ 5064 w 433"/>
                  <a:gd name="T53" fmla="*/ 14075 h 673"/>
                  <a:gd name="T54" fmla="*/ 4698 w 433"/>
                  <a:gd name="T55" fmla="*/ 14246 h 673"/>
                  <a:gd name="T56" fmla="*/ 4514 w 433"/>
                  <a:gd name="T57" fmla="*/ 14613 h 673"/>
                  <a:gd name="T58" fmla="*/ 4162 w 433"/>
                  <a:gd name="T59" fmla="*/ 14799 h 673"/>
                  <a:gd name="T60" fmla="*/ 3787 w 433"/>
                  <a:gd name="T61" fmla="*/ 14966 h 673"/>
                  <a:gd name="T62" fmla="*/ 7950 w 433"/>
                  <a:gd name="T63" fmla="*/ 13718 h 673"/>
                  <a:gd name="T64" fmla="*/ 8314 w 433"/>
                  <a:gd name="T65" fmla="*/ 13535 h 673"/>
                  <a:gd name="T66" fmla="*/ 8688 w 433"/>
                  <a:gd name="T67" fmla="*/ 13368 h 673"/>
                  <a:gd name="T68" fmla="*/ 8861 w 433"/>
                  <a:gd name="T69" fmla="*/ 13009 h 673"/>
                  <a:gd name="T70" fmla="*/ 9046 w 433"/>
                  <a:gd name="T71" fmla="*/ 12649 h 673"/>
                  <a:gd name="T72" fmla="*/ 9224 w 433"/>
                  <a:gd name="T73" fmla="*/ 12285 h 673"/>
                  <a:gd name="T74" fmla="*/ 9408 w 433"/>
                  <a:gd name="T75" fmla="*/ 11941 h 673"/>
                  <a:gd name="T76" fmla="*/ 9578 w 433"/>
                  <a:gd name="T77" fmla="*/ 11402 h 673"/>
                  <a:gd name="T78" fmla="*/ 9762 w 433"/>
                  <a:gd name="T79" fmla="*/ 10866 h 673"/>
                  <a:gd name="T80" fmla="*/ 9762 w 433"/>
                  <a:gd name="T81" fmla="*/ 10328 h 673"/>
                  <a:gd name="T82" fmla="*/ 9762 w 433"/>
                  <a:gd name="T83" fmla="*/ 9795 h 673"/>
                  <a:gd name="T84" fmla="*/ 9762 w 433"/>
                  <a:gd name="T85" fmla="*/ 9091 h 673"/>
                  <a:gd name="T86" fmla="*/ 9762 w 433"/>
                  <a:gd name="T87" fmla="*/ 8354 h 673"/>
                  <a:gd name="T88" fmla="*/ 9578 w 433"/>
                  <a:gd name="T89" fmla="*/ 7475 h 673"/>
                  <a:gd name="T90" fmla="*/ 9408 w 433"/>
                  <a:gd name="T91" fmla="*/ 6755 h 673"/>
                  <a:gd name="T92" fmla="*/ 9224 w 433"/>
                  <a:gd name="T93" fmla="*/ 6051 h 673"/>
                  <a:gd name="T94" fmla="*/ 9046 w 433"/>
                  <a:gd name="T95" fmla="*/ 5360 h 673"/>
                  <a:gd name="T96" fmla="*/ 8688 w 433"/>
                  <a:gd name="T97" fmla="*/ 4466 h 673"/>
                  <a:gd name="T98" fmla="*/ 8314 w 433"/>
                  <a:gd name="T99" fmla="*/ 3385 h 673"/>
                  <a:gd name="T100" fmla="*/ 7950 w 433"/>
                  <a:gd name="T101" fmla="*/ 2867 h 673"/>
                  <a:gd name="T102" fmla="*/ 7418 w 433"/>
                  <a:gd name="T103" fmla="*/ 2134 h 673"/>
                  <a:gd name="T104" fmla="*/ 6874 w 433"/>
                  <a:gd name="T105" fmla="*/ 1429 h 673"/>
                  <a:gd name="T106" fmla="*/ 6507 w 433"/>
                  <a:gd name="T107" fmla="*/ 1068 h 673"/>
                  <a:gd name="T108" fmla="*/ 6147 w 433"/>
                  <a:gd name="T109" fmla="*/ 705 h 673"/>
                  <a:gd name="T110" fmla="*/ 5795 w 433"/>
                  <a:gd name="T111" fmla="*/ 525 h 673"/>
                  <a:gd name="T112" fmla="*/ 5432 w 433"/>
                  <a:gd name="T113" fmla="*/ 362 h 673"/>
                  <a:gd name="T114" fmla="*/ 5064 w 433"/>
                  <a:gd name="T115" fmla="*/ 173 h 673"/>
                  <a:gd name="T116" fmla="*/ 4698 w 433"/>
                  <a:gd name="T117" fmla="*/ 173 h 673"/>
                  <a:gd name="T118" fmla="*/ 4348 w 433"/>
                  <a:gd name="T119" fmla="*/ 173 h 673"/>
                  <a:gd name="T120" fmla="*/ 3982 w 433"/>
                  <a:gd name="T121" fmla="*/ 173 h 67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33"/>
                  <a:gd name="T184" fmla="*/ 0 h 673"/>
                  <a:gd name="T185" fmla="*/ 433 w 433"/>
                  <a:gd name="T186" fmla="*/ 673 h 67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33" h="673">
                    <a:moveTo>
                      <a:pt x="0" y="56"/>
                    </a:moveTo>
                    <a:lnTo>
                      <a:pt x="0" y="56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24" y="56"/>
                    </a:lnTo>
                    <a:lnTo>
                      <a:pt x="32" y="56"/>
                    </a:lnTo>
                    <a:lnTo>
                      <a:pt x="40" y="56"/>
                    </a:lnTo>
                    <a:lnTo>
                      <a:pt x="48" y="56"/>
                    </a:lnTo>
                    <a:lnTo>
                      <a:pt x="56" y="56"/>
                    </a:lnTo>
                    <a:lnTo>
                      <a:pt x="64" y="64"/>
                    </a:lnTo>
                    <a:lnTo>
                      <a:pt x="72" y="64"/>
                    </a:lnTo>
                    <a:lnTo>
                      <a:pt x="80" y="72"/>
                    </a:lnTo>
                    <a:lnTo>
                      <a:pt x="88" y="80"/>
                    </a:lnTo>
                    <a:lnTo>
                      <a:pt x="96" y="88"/>
                    </a:lnTo>
                    <a:lnTo>
                      <a:pt x="104" y="88"/>
                    </a:lnTo>
                    <a:lnTo>
                      <a:pt x="112" y="96"/>
                    </a:lnTo>
                    <a:lnTo>
                      <a:pt x="120" y="104"/>
                    </a:lnTo>
                    <a:lnTo>
                      <a:pt x="128" y="112"/>
                    </a:lnTo>
                    <a:lnTo>
                      <a:pt x="136" y="128"/>
                    </a:lnTo>
                    <a:lnTo>
                      <a:pt x="144" y="136"/>
                    </a:lnTo>
                    <a:lnTo>
                      <a:pt x="152" y="144"/>
                    </a:lnTo>
                    <a:lnTo>
                      <a:pt x="160" y="152"/>
                    </a:lnTo>
                    <a:lnTo>
                      <a:pt x="176" y="176"/>
                    </a:lnTo>
                    <a:lnTo>
                      <a:pt x="184" y="192"/>
                    </a:lnTo>
                    <a:lnTo>
                      <a:pt x="192" y="208"/>
                    </a:lnTo>
                    <a:lnTo>
                      <a:pt x="200" y="232"/>
                    </a:lnTo>
                    <a:lnTo>
                      <a:pt x="208" y="248"/>
                    </a:lnTo>
                    <a:lnTo>
                      <a:pt x="216" y="256"/>
                    </a:lnTo>
                    <a:lnTo>
                      <a:pt x="224" y="288"/>
                    </a:lnTo>
                    <a:lnTo>
                      <a:pt x="232" y="304"/>
                    </a:lnTo>
                    <a:lnTo>
                      <a:pt x="232" y="320"/>
                    </a:lnTo>
                    <a:lnTo>
                      <a:pt x="240" y="336"/>
                    </a:lnTo>
                    <a:lnTo>
                      <a:pt x="240" y="352"/>
                    </a:lnTo>
                    <a:lnTo>
                      <a:pt x="248" y="368"/>
                    </a:lnTo>
                    <a:lnTo>
                      <a:pt x="248" y="384"/>
                    </a:lnTo>
                    <a:lnTo>
                      <a:pt x="256" y="416"/>
                    </a:lnTo>
                    <a:lnTo>
                      <a:pt x="256" y="432"/>
                    </a:lnTo>
                    <a:lnTo>
                      <a:pt x="256" y="440"/>
                    </a:lnTo>
                    <a:lnTo>
                      <a:pt x="256" y="456"/>
                    </a:lnTo>
                    <a:lnTo>
                      <a:pt x="256" y="472"/>
                    </a:lnTo>
                    <a:lnTo>
                      <a:pt x="256" y="488"/>
                    </a:lnTo>
                    <a:lnTo>
                      <a:pt x="256" y="496"/>
                    </a:lnTo>
                    <a:lnTo>
                      <a:pt x="256" y="512"/>
                    </a:lnTo>
                    <a:lnTo>
                      <a:pt x="256" y="528"/>
                    </a:lnTo>
                    <a:lnTo>
                      <a:pt x="256" y="536"/>
                    </a:lnTo>
                    <a:lnTo>
                      <a:pt x="248" y="552"/>
                    </a:lnTo>
                    <a:lnTo>
                      <a:pt x="248" y="560"/>
                    </a:lnTo>
                    <a:lnTo>
                      <a:pt x="248" y="576"/>
                    </a:lnTo>
                    <a:lnTo>
                      <a:pt x="240" y="584"/>
                    </a:lnTo>
                    <a:lnTo>
                      <a:pt x="240" y="592"/>
                    </a:lnTo>
                    <a:lnTo>
                      <a:pt x="232" y="600"/>
                    </a:lnTo>
                    <a:lnTo>
                      <a:pt x="232" y="608"/>
                    </a:lnTo>
                    <a:lnTo>
                      <a:pt x="224" y="624"/>
                    </a:lnTo>
                    <a:lnTo>
                      <a:pt x="224" y="632"/>
                    </a:lnTo>
                    <a:lnTo>
                      <a:pt x="216" y="632"/>
                    </a:lnTo>
                    <a:lnTo>
                      <a:pt x="208" y="640"/>
                    </a:lnTo>
                    <a:lnTo>
                      <a:pt x="208" y="648"/>
                    </a:lnTo>
                    <a:lnTo>
                      <a:pt x="200" y="656"/>
                    </a:lnTo>
                    <a:lnTo>
                      <a:pt x="192" y="656"/>
                    </a:lnTo>
                    <a:lnTo>
                      <a:pt x="184" y="664"/>
                    </a:lnTo>
                    <a:lnTo>
                      <a:pt x="176" y="664"/>
                    </a:lnTo>
                    <a:lnTo>
                      <a:pt x="168" y="672"/>
                    </a:lnTo>
                    <a:lnTo>
                      <a:pt x="344" y="616"/>
                    </a:lnTo>
                    <a:lnTo>
                      <a:pt x="352" y="616"/>
                    </a:lnTo>
                    <a:lnTo>
                      <a:pt x="360" y="616"/>
                    </a:lnTo>
                    <a:lnTo>
                      <a:pt x="368" y="608"/>
                    </a:lnTo>
                    <a:lnTo>
                      <a:pt x="376" y="608"/>
                    </a:lnTo>
                    <a:lnTo>
                      <a:pt x="384" y="600"/>
                    </a:lnTo>
                    <a:lnTo>
                      <a:pt x="384" y="592"/>
                    </a:lnTo>
                    <a:lnTo>
                      <a:pt x="392" y="584"/>
                    </a:lnTo>
                    <a:lnTo>
                      <a:pt x="400" y="576"/>
                    </a:lnTo>
                    <a:lnTo>
                      <a:pt x="400" y="568"/>
                    </a:lnTo>
                    <a:lnTo>
                      <a:pt x="408" y="560"/>
                    </a:lnTo>
                    <a:lnTo>
                      <a:pt x="408" y="552"/>
                    </a:lnTo>
                    <a:lnTo>
                      <a:pt x="416" y="544"/>
                    </a:lnTo>
                    <a:lnTo>
                      <a:pt x="416" y="536"/>
                    </a:lnTo>
                    <a:lnTo>
                      <a:pt x="424" y="520"/>
                    </a:lnTo>
                    <a:lnTo>
                      <a:pt x="424" y="512"/>
                    </a:lnTo>
                    <a:lnTo>
                      <a:pt x="424" y="504"/>
                    </a:lnTo>
                    <a:lnTo>
                      <a:pt x="432" y="488"/>
                    </a:lnTo>
                    <a:lnTo>
                      <a:pt x="432" y="472"/>
                    </a:lnTo>
                    <a:lnTo>
                      <a:pt x="432" y="464"/>
                    </a:lnTo>
                    <a:lnTo>
                      <a:pt x="432" y="448"/>
                    </a:lnTo>
                    <a:lnTo>
                      <a:pt x="432" y="440"/>
                    </a:lnTo>
                    <a:lnTo>
                      <a:pt x="432" y="424"/>
                    </a:lnTo>
                    <a:lnTo>
                      <a:pt x="432" y="408"/>
                    </a:lnTo>
                    <a:lnTo>
                      <a:pt x="432" y="392"/>
                    </a:lnTo>
                    <a:lnTo>
                      <a:pt x="432" y="376"/>
                    </a:lnTo>
                    <a:lnTo>
                      <a:pt x="432" y="368"/>
                    </a:lnTo>
                    <a:lnTo>
                      <a:pt x="424" y="336"/>
                    </a:lnTo>
                    <a:lnTo>
                      <a:pt x="424" y="320"/>
                    </a:lnTo>
                    <a:lnTo>
                      <a:pt x="416" y="304"/>
                    </a:lnTo>
                    <a:lnTo>
                      <a:pt x="416" y="288"/>
                    </a:lnTo>
                    <a:lnTo>
                      <a:pt x="408" y="272"/>
                    </a:lnTo>
                    <a:lnTo>
                      <a:pt x="408" y="256"/>
                    </a:lnTo>
                    <a:lnTo>
                      <a:pt x="400" y="240"/>
                    </a:lnTo>
                    <a:lnTo>
                      <a:pt x="392" y="208"/>
                    </a:lnTo>
                    <a:lnTo>
                      <a:pt x="384" y="200"/>
                    </a:lnTo>
                    <a:lnTo>
                      <a:pt x="376" y="184"/>
                    </a:lnTo>
                    <a:lnTo>
                      <a:pt x="368" y="152"/>
                    </a:lnTo>
                    <a:lnTo>
                      <a:pt x="360" y="144"/>
                    </a:lnTo>
                    <a:lnTo>
                      <a:pt x="352" y="128"/>
                    </a:lnTo>
                    <a:lnTo>
                      <a:pt x="336" y="104"/>
                    </a:lnTo>
                    <a:lnTo>
                      <a:pt x="328" y="96"/>
                    </a:lnTo>
                    <a:lnTo>
                      <a:pt x="320" y="88"/>
                    </a:lnTo>
                    <a:lnTo>
                      <a:pt x="304" y="64"/>
                    </a:lnTo>
                    <a:lnTo>
                      <a:pt x="296" y="56"/>
                    </a:lnTo>
                    <a:lnTo>
                      <a:pt x="288" y="48"/>
                    </a:lnTo>
                    <a:lnTo>
                      <a:pt x="280" y="40"/>
                    </a:lnTo>
                    <a:lnTo>
                      <a:pt x="272" y="32"/>
                    </a:lnTo>
                    <a:lnTo>
                      <a:pt x="264" y="32"/>
                    </a:lnTo>
                    <a:lnTo>
                      <a:pt x="256" y="24"/>
                    </a:lnTo>
                    <a:lnTo>
                      <a:pt x="248" y="16"/>
                    </a:lnTo>
                    <a:lnTo>
                      <a:pt x="240" y="16"/>
                    </a:lnTo>
                    <a:lnTo>
                      <a:pt x="232" y="8"/>
                    </a:lnTo>
                    <a:lnTo>
                      <a:pt x="224" y="8"/>
                    </a:lnTo>
                    <a:lnTo>
                      <a:pt x="216" y="8"/>
                    </a:lnTo>
                    <a:lnTo>
                      <a:pt x="208" y="8"/>
                    </a:lnTo>
                    <a:lnTo>
                      <a:pt x="200" y="0"/>
                    </a:lnTo>
                    <a:lnTo>
                      <a:pt x="192" y="8"/>
                    </a:lnTo>
                    <a:lnTo>
                      <a:pt x="184" y="8"/>
                    </a:lnTo>
                    <a:lnTo>
                      <a:pt x="176" y="8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919191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1"/>
              <p:cNvSpPr>
                <a:spLocks/>
              </p:cNvSpPr>
              <p:nvPr/>
            </p:nvSpPr>
            <p:spPr bwMode="auto">
              <a:xfrm>
                <a:off x="4756470" y="1583207"/>
                <a:ext cx="1185722" cy="1114414"/>
              </a:xfrm>
              <a:custGeom>
                <a:avLst/>
                <a:gdLst>
                  <a:gd name="T0" fmla="*/ 0 w 817"/>
                  <a:gd name="T1" fmla="*/ 3402 h 769"/>
                  <a:gd name="T2" fmla="*/ 362 w 817"/>
                  <a:gd name="T3" fmla="*/ 3402 h 769"/>
                  <a:gd name="T4" fmla="*/ 712 w 817"/>
                  <a:gd name="T5" fmla="*/ 3402 h 769"/>
                  <a:gd name="T6" fmla="*/ 1083 w 817"/>
                  <a:gd name="T7" fmla="*/ 3580 h 769"/>
                  <a:gd name="T8" fmla="*/ 1452 w 817"/>
                  <a:gd name="T9" fmla="*/ 3580 h 769"/>
                  <a:gd name="T10" fmla="*/ 1815 w 817"/>
                  <a:gd name="T11" fmla="*/ 3934 h 769"/>
                  <a:gd name="T12" fmla="*/ 2171 w 817"/>
                  <a:gd name="T13" fmla="*/ 4111 h 769"/>
                  <a:gd name="T14" fmla="*/ 2541 w 817"/>
                  <a:gd name="T15" fmla="*/ 4469 h 769"/>
                  <a:gd name="T16" fmla="*/ 2898 w 817"/>
                  <a:gd name="T17" fmla="*/ 4836 h 769"/>
                  <a:gd name="T18" fmla="*/ 3263 w 817"/>
                  <a:gd name="T19" fmla="*/ 5181 h 769"/>
                  <a:gd name="T20" fmla="*/ 3622 w 817"/>
                  <a:gd name="T21" fmla="*/ 5718 h 769"/>
                  <a:gd name="T22" fmla="*/ 4171 w 817"/>
                  <a:gd name="T23" fmla="*/ 6433 h 769"/>
                  <a:gd name="T24" fmla="*/ 4526 w 817"/>
                  <a:gd name="T25" fmla="*/ 7322 h 769"/>
                  <a:gd name="T26" fmla="*/ 4884 w 817"/>
                  <a:gd name="T27" fmla="*/ 8031 h 769"/>
                  <a:gd name="T28" fmla="*/ 5246 w 817"/>
                  <a:gd name="T29" fmla="*/ 9097 h 769"/>
                  <a:gd name="T30" fmla="*/ 5441 w 817"/>
                  <a:gd name="T31" fmla="*/ 9812 h 769"/>
                  <a:gd name="T32" fmla="*/ 5625 w 817"/>
                  <a:gd name="T33" fmla="*/ 10355 h 769"/>
                  <a:gd name="T34" fmla="*/ 5625 w 817"/>
                  <a:gd name="T35" fmla="*/ 11428 h 769"/>
                  <a:gd name="T36" fmla="*/ 5810 w 817"/>
                  <a:gd name="T37" fmla="*/ 12155 h 769"/>
                  <a:gd name="T38" fmla="*/ 5810 w 817"/>
                  <a:gd name="T39" fmla="*/ 12682 h 769"/>
                  <a:gd name="T40" fmla="*/ 5810 w 817"/>
                  <a:gd name="T41" fmla="*/ 13395 h 769"/>
                  <a:gd name="T42" fmla="*/ 5810 w 817"/>
                  <a:gd name="T43" fmla="*/ 13913 h 769"/>
                  <a:gd name="T44" fmla="*/ 5625 w 817"/>
                  <a:gd name="T45" fmla="*/ 14470 h 769"/>
                  <a:gd name="T46" fmla="*/ 5441 w 817"/>
                  <a:gd name="T47" fmla="*/ 15003 h 769"/>
                  <a:gd name="T48" fmla="*/ 5441 w 817"/>
                  <a:gd name="T49" fmla="*/ 15540 h 769"/>
                  <a:gd name="T50" fmla="*/ 5246 w 817"/>
                  <a:gd name="T51" fmla="*/ 15907 h 769"/>
                  <a:gd name="T52" fmla="*/ 4884 w 817"/>
                  <a:gd name="T53" fmla="*/ 16261 h 769"/>
                  <a:gd name="T54" fmla="*/ 4711 w 817"/>
                  <a:gd name="T55" fmla="*/ 16623 h 769"/>
                  <a:gd name="T56" fmla="*/ 4354 w 817"/>
                  <a:gd name="T57" fmla="*/ 16787 h 769"/>
                  <a:gd name="T58" fmla="*/ 4171 w 817"/>
                  <a:gd name="T59" fmla="*/ 16965 h 769"/>
                  <a:gd name="T60" fmla="*/ 3807 w 817"/>
                  <a:gd name="T61" fmla="*/ 17141 h 769"/>
                  <a:gd name="T62" fmla="*/ 16677 w 817"/>
                  <a:gd name="T63" fmla="*/ 13580 h 769"/>
                  <a:gd name="T64" fmla="*/ 17052 w 817"/>
                  <a:gd name="T65" fmla="*/ 13395 h 769"/>
                  <a:gd name="T66" fmla="*/ 17419 w 817"/>
                  <a:gd name="T67" fmla="*/ 13222 h 769"/>
                  <a:gd name="T68" fmla="*/ 17589 w 817"/>
                  <a:gd name="T69" fmla="*/ 12858 h 769"/>
                  <a:gd name="T70" fmla="*/ 17774 w 817"/>
                  <a:gd name="T71" fmla="*/ 12682 h 769"/>
                  <a:gd name="T72" fmla="*/ 17944 w 817"/>
                  <a:gd name="T73" fmla="*/ 12155 h 769"/>
                  <a:gd name="T74" fmla="*/ 18132 w 817"/>
                  <a:gd name="T75" fmla="*/ 11780 h 769"/>
                  <a:gd name="T76" fmla="*/ 18314 w 817"/>
                  <a:gd name="T77" fmla="*/ 11243 h 769"/>
                  <a:gd name="T78" fmla="*/ 18493 w 817"/>
                  <a:gd name="T79" fmla="*/ 10729 h 769"/>
                  <a:gd name="T80" fmla="*/ 18493 w 817"/>
                  <a:gd name="T81" fmla="*/ 10169 h 769"/>
                  <a:gd name="T82" fmla="*/ 18493 w 817"/>
                  <a:gd name="T83" fmla="*/ 9644 h 769"/>
                  <a:gd name="T84" fmla="*/ 18493 w 817"/>
                  <a:gd name="T85" fmla="*/ 8927 h 769"/>
                  <a:gd name="T86" fmla="*/ 18493 w 817"/>
                  <a:gd name="T87" fmla="*/ 8370 h 769"/>
                  <a:gd name="T88" fmla="*/ 18314 w 817"/>
                  <a:gd name="T89" fmla="*/ 7322 h 769"/>
                  <a:gd name="T90" fmla="*/ 18132 w 817"/>
                  <a:gd name="T91" fmla="*/ 6619 h 769"/>
                  <a:gd name="T92" fmla="*/ 17944 w 817"/>
                  <a:gd name="T93" fmla="*/ 5897 h 769"/>
                  <a:gd name="T94" fmla="*/ 17774 w 817"/>
                  <a:gd name="T95" fmla="*/ 5181 h 769"/>
                  <a:gd name="T96" fmla="*/ 17419 w 817"/>
                  <a:gd name="T97" fmla="*/ 4299 h 769"/>
                  <a:gd name="T98" fmla="*/ 17052 w 817"/>
                  <a:gd name="T99" fmla="*/ 3402 h 769"/>
                  <a:gd name="T100" fmla="*/ 16677 w 817"/>
                  <a:gd name="T101" fmla="*/ 2678 h 769"/>
                  <a:gd name="T102" fmla="*/ 16136 w 817"/>
                  <a:gd name="T103" fmla="*/ 1956 h 769"/>
                  <a:gd name="T104" fmla="*/ 15591 w 817"/>
                  <a:gd name="T105" fmla="*/ 1253 h 769"/>
                  <a:gd name="T106" fmla="*/ 15235 w 817"/>
                  <a:gd name="T107" fmla="*/ 883 h 769"/>
                  <a:gd name="T108" fmla="*/ 14875 w 817"/>
                  <a:gd name="T109" fmla="*/ 707 h 769"/>
                  <a:gd name="T110" fmla="*/ 14509 w 817"/>
                  <a:gd name="T111" fmla="*/ 362 h 769"/>
                  <a:gd name="T112" fmla="*/ 14144 w 817"/>
                  <a:gd name="T113" fmla="*/ 174 h 769"/>
                  <a:gd name="T114" fmla="*/ 13779 w 817"/>
                  <a:gd name="T115" fmla="*/ 0 h 769"/>
                  <a:gd name="T116" fmla="*/ 13428 w 817"/>
                  <a:gd name="T117" fmla="*/ 0 h 769"/>
                  <a:gd name="T118" fmla="*/ 13061 w 817"/>
                  <a:gd name="T119" fmla="*/ 0 h 769"/>
                  <a:gd name="T120" fmla="*/ 12692 w 817"/>
                  <a:gd name="T121" fmla="*/ 0 h 76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17"/>
                  <a:gd name="T184" fmla="*/ 0 h 769"/>
                  <a:gd name="T185" fmla="*/ 817 w 817"/>
                  <a:gd name="T186" fmla="*/ 769 h 76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17" h="769">
                    <a:moveTo>
                      <a:pt x="0" y="152"/>
                    </a:moveTo>
                    <a:lnTo>
                      <a:pt x="0" y="152"/>
                    </a:lnTo>
                    <a:lnTo>
                      <a:pt x="8" y="152"/>
                    </a:lnTo>
                    <a:lnTo>
                      <a:pt x="16" y="152"/>
                    </a:lnTo>
                    <a:lnTo>
                      <a:pt x="24" y="152"/>
                    </a:lnTo>
                    <a:lnTo>
                      <a:pt x="32" y="152"/>
                    </a:lnTo>
                    <a:lnTo>
                      <a:pt x="40" y="152"/>
                    </a:lnTo>
                    <a:lnTo>
                      <a:pt x="48" y="160"/>
                    </a:lnTo>
                    <a:lnTo>
                      <a:pt x="56" y="160"/>
                    </a:lnTo>
                    <a:lnTo>
                      <a:pt x="64" y="160"/>
                    </a:lnTo>
                    <a:lnTo>
                      <a:pt x="72" y="168"/>
                    </a:lnTo>
                    <a:lnTo>
                      <a:pt x="80" y="176"/>
                    </a:lnTo>
                    <a:lnTo>
                      <a:pt x="88" y="176"/>
                    </a:lnTo>
                    <a:lnTo>
                      <a:pt x="96" y="184"/>
                    </a:lnTo>
                    <a:lnTo>
                      <a:pt x="104" y="192"/>
                    </a:lnTo>
                    <a:lnTo>
                      <a:pt x="112" y="200"/>
                    </a:lnTo>
                    <a:lnTo>
                      <a:pt x="120" y="208"/>
                    </a:lnTo>
                    <a:lnTo>
                      <a:pt x="128" y="216"/>
                    </a:lnTo>
                    <a:lnTo>
                      <a:pt x="136" y="224"/>
                    </a:lnTo>
                    <a:lnTo>
                      <a:pt x="144" y="232"/>
                    </a:lnTo>
                    <a:lnTo>
                      <a:pt x="152" y="248"/>
                    </a:lnTo>
                    <a:lnTo>
                      <a:pt x="160" y="256"/>
                    </a:lnTo>
                    <a:lnTo>
                      <a:pt x="176" y="280"/>
                    </a:lnTo>
                    <a:lnTo>
                      <a:pt x="184" y="288"/>
                    </a:lnTo>
                    <a:lnTo>
                      <a:pt x="192" y="304"/>
                    </a:lnTo>
                    <a:lnTo>
                      <a:pt x="200" y="328"/>
                    </a:lnTo>
                    <a:lnTo>
                      <a:pt x="208" y="344"/>
                    </a:lnTo>
                    <a:lnTo>
                      <a:pt x="216" y="360"/>
                    </a:lnTo>
                    <a:lnTo>
                      <a:pt x="224" y="392"/>
                    </a:lnTo>
                    <a:lnTo>
                      <a:pt x="232" y="408"/>
                    </a:lnTo>
                    <a:lnTo>
                      <a:pt x="232" y="424"/>
                    </a:lnTo>
                    <a:lnTo>
                      <a:pt x="240" y="440"/>
                    </a:lnTo>
                    <a:lnTo>
                      <a:pt x="240" y="456"/>
                    </a:lnTo>
                    <a:lnTo>
                      <a:pt x="248" y="464"/>
                    </a:lnTo>
                    <a:lnTo>
                      <a:pt x="248" y="480"/>
                    </a:lnTo>
                    <a:lnTo>
                      <a:pt x="248" y="512"/>
                    </a:lnTo>
                    <a:lnTo>
                      <a:pt x="256" y="528"/>
                    </a:lnTo>
                    <a:lnTo>
                      <a:pt x="256" y="544"/>
                    </a:lnTo>
                    <a:lnTo>
                      <a:pt x="256" y="560"/>
                    </a:lnTo>
                    <a:lnTo>
                      <a:pt x="256" y="568"/>
                    </a:lnTo>
                    <a:lnTo>
                      <a:pt x="256" y="584"/>
                    </a:lnTo>
                    <a:lnTo>
                      <a:pt x="256" y="600"/>
                    </a:lnTo>
                    <a:lnTo>
                      <a:pt x="256" y="616"/>
                    </a:lnTo>
                    <a:lnTo>
                      <a:pt x="256" y="624"/>
                    </a:lnTo>
                    <a:lnTo>
                      <a:pt x="248" y="640"/>
                    </a:lnTo>
                    <a:lnTo>
                      <a:pt x="248" y="648"/>
                    </a:lnTo>
                    <a:lnTo>
                      <a:pt x="248" y="664"/>
                    </a:lnTo>
                    <a:lnTo>
                      <a:pt x="240" y="672"/>
                    </a:lnTo>
                    <a:lnTo>
                      <a:pt x="240" y="680"/>
                    </a:lnTo>
                    <a:lnTo>
                      <a:pt x="240" y="696"/>
                    </a:lnTo>
                    <a:lnTo>
                      <a:pt x="232" y="704"/>
                    </a:lnTo>
                    <a:lnTo>
                      <a:pt x="232" y="712"/>
                    </a:lnTo>
                    <a:lnTo>
                      <a:pt x="224" y="720"/>
                    </a:lnTo>
                    <a:lnTo>
                      <a:pt x="216" y="728"/>
                    </a:lnTo>
                    <a:lnTo>
                      <a:pt x="216" y="736"/>
                    </a:lnTo>
                    <a:lnTo>
                      <a:pt x="208" y="744"/>
                    </a:lnTo>
                    <a:lnTo>
                      <a:pt x="200" y="752"/>
                    </a:lnTo>
                    <a:lnTo>
                      <a:pt x="192" y="752"/>
                    </a:lnTo>
                    <a:lnTo>
                      <a:pt x="192" y="760"/>
                    </a:lnTo>
                    <a:lnTo>
                      <a:pt x="184" y="760"/>
                    </a:lnTo>
                    <a:lnTo>
                      <a:pt x="176" y="768"/>
                    </a:lnTo>
                    <a:lnTo>
                      <a:pt x="168" y="768"/>
                    </a:lnTo>
                    <a:lnTo>
                      <a:pt x="728" y="616"/>
                    </a:lnTo>
                    <a:lnTo>
                      <a:pt x="736" y="608"/>
                    </a:lnTo>
                    <a:lnTo>
                      <a:pt x="744" y="608"/>
                    </a:lnTo>
                    <a:lnTo>
                      <a:pt x="752" y="600"/>
                    </a:lnTo>
                    <a:lnTo>
                      <a:pt x="760" y="600"/>
                    </a:lnTo>
                    <a:lnTo>
                      <a:pt x="768" y="592"/>
                    </a:lnTo>
                    <a:lnTo>
                      <a:pt x="768" y="584"/>
                    </a:lnTo>
                    <a:lnTo>
                      <a:pt x="776" y="576"/>
                    </a:lnTo>
                    <a:lnTo>
                      <a:pt x="784" y="576"/>
                    </a:lnTo>
                    <a:lnTo>
                      <a:pt x="784" y="568"/>
                    </a:lnTo>
                    <a:lnTo>
                      <a:pt x="792" y="552"/>
                    </a:lnTo>
                    <a:lnTo>
                      <a:pt x="792" y="544"/>
                    </a:lnTo>
                    <a:lnTo>
                      <a:pt x="800" y="536"/>
                    </a:lnTo>
                    <a:lnTo>
                      <a:pt x="800" y="528"/>
                    </a:lnTo>
                    <a:lnTo>
                      <a:pt x="808" y="520"/>
                    </a:lnTo>
                    <a:lnTo>
                      <a:pt x="808" y="504"/>
                    </a:lnTo>
                    <a:lnTo>
                      <a:pt x="808" y="496"/>
                    </a:lnTo>
                    <a:lnTo>
                      <a:pt x="816" y="480"/>
                    </a:lnTo>
                    <a:lnTo>
                      <a:pt x="816" y="472"/>
                    </a:lnTo>
                    <a:lnTo>
                      <a:pt x="816" y="456"/>
                    </a:lnTo>
                    <a:lnTo>
                      <a:pt x="816" y="440"/>
                    </a:lnTo>
                    <a:lnTo>
                      <a:pt x="816" y="432"/>
                    </a:lnTo>
                    <a:lnTo>
                      <a:pt x="816" y="416"/>
                    </a:lnTo>
                    <a:lnTo>
                      <a:pt x="816" y="400"/>
                    </a:lnTo>
                    <a:lnTo>
                      <a:pt x="816" y="384"/>
                    </a:lnTo>
                    <a:lnTo>
                      <a:pt x="816" y="376"/>
                    </a:lnTo>
                    <a:lnTo>
                      <a:pt x="816" y="360"/>
                    </a:lnTo>
                    <a:lnTo>
                      <a:pt x="808" y="328"/>
                    </a:lnTo>
                    <a:lnTo>
                      <a:pt x="808" y="312"/>
                    </a:lnTo>
                    <a:lnTo>
                      <a:pt x="800" y="296"/>
                    </a:lnTo>
                    <a:lnTo>
                      <a:pt x="800" y="280"/>
                    </a:lnTo>
                    <a:lnTo>
                      <a:pt x="792" y="264"/>
                    </a:lnTo>
                    <a:lnTo>
                      <a:pt x="792" y="248"/>
                    </a:lnTo>
                    <a:lnTo>
                      <a:pt x="784" y="232"/>
                    </a:lnTo>
                    <a:lnTo>
                      <a:pt x="776" y="200"/>
                    </a:lnTo>
                    <a:lnTo>
                      <a:pt x="768" y="192"/>
                    </a:lnTo>
                    <a:lnTo>
                      <a:pt x="760" y="176"/>
                    </a:lnTo>
                    <a:lnTo>
                      <a:pt x="752" y="152"/>
                    </a:lnTo>
                    <a:lnTo>
                      <a:pt x="744" y="136"/>
                    </a:lnTo>
                    <a:lnTo>
                      <a:pt x="736" y="120"/>
                    </a:lnTo>
                    <a:lnTo>
                      <a:pt x="720" y="96"/>
                    </a:lnTo>
                    <a:lnTo>
                      <a:pt x="712" y="88"/>
                    </a:lnTo>
                    <a:lnTo>
                      <a:pt x="704" y="80"/>
                    </a:lnTo>
                    <a:lnTo>
                      <a:pt x="688" y="56"/>
                    </a:lnTo>
                    <a:lnTo>
                      <a:pt x="680" y="48"/>
                    </a:lnTo>
                    <a:lnTo>
                      <a:pt x="672" y="40"/>
                    </a:lnTo>
                    <a:lnTo>
                      <a:pt x="664" y="32"/>
                    </a:lnTo>
                    <a:lnTo>
                      <a:pt x="656" y="32"/>
                    </a:lnTo>
                    <a:lnTo>
                      <a:pt x="648" y="24"/>
                    </a:lnTo>
                    <a:lnTo>
                      <a:pt x="640" y="16"/>
                    </a:lnTo>
                    <a:lnTo>
                      <a:pt x="632" y="8"/>
                    </a:lnTo>
                    <a:lnTo>
                      <a:pt x="624" y="8"/>
                    </a:lnTo>
                    <a:lnTo>
                      <a:pt x="616" y="0"/>
                    </a:lnTo>
                    <a:lnTo>
                      <a:pt x="608" y="0"/>
                    </a:lnTo>
                    <a:lnTo>
                      <a:pt x="600" y="0"/>
                    </a:lnTo>
                    <a:lnTo>
                      <a:pt x="592" y="0"/>
                    </a:lnTo>
                    <a:lnTo>
                      <a:pt x="584" y="0"/>
                    </a:lnTo>
                    <a:lnTo>
                      <a:pt x="576" y="0"/>
                    </a:lnTo>
                    <a:lnTo>
                      <a:pt x="568" y="0"/>
                    </a:lnTo>
                    <a:lnTo>
                      <a:pt x="560" y="0"/>
                    </a:lnTo>
                    <a:lnTo>
                      <a:pt x="0" y="152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5441657" y="1583207"/>
                <a:ext cx="500535" cy="893853"/>
              </a:xfrm>
              <a:custGeom>
                <a:avLst/>
                <a:gdLst>
                  <a:gd name="T0" fmla="*/ 7233 w 345"/>
                  <a:gd name="T1" fmla="*/ 5862 h 617"/>
                  <a:gd name="T2" fmla="*/ 7033 w 345"/>
                  <a:gd name="T3" fmla="*/ 5173 h 617"/>
                  <a:gd name="T4" fmla="*/ 6681 w 345"/>
                  <a:gd name="T5" fmla="*/ 4284 h 617"/>
                  <a:gd name="T6" fmla="*/ 6311 w 345"/>
                  <a:gd name="T7" fmla="*/ 3385 h 617"/>
                  <a:gd name="T8" fmla="*/ 5949 w 345"/>
                  <a:gd name="T9" fmla="*/ 2663 h 617"/>
                  <a:gd name="T10" fmla="*/ 5416 w 345"/>
                  <a:gd name="T11" fmla="*/ 1953 h 617"/>
                  <a:gd name="T12" fmla="*/ 4873 w 345"/>
                  <a:gd name="T13" fmla="*/ 1249 h 617"/>
                  <a:gd name="T14" fmla="*/ 4507 w 345"/>
                  <a:gd name="T15" fmla="*/ 880 h 617"/>
                  <a:gd name="T16" fmla="*/ 4151 w 345"/>
                  <a:gd name="T17" fmla="*/ 705 h 617"/>
                  <a:gd name="T18" fmla="*/ 3784 w 345"/>
                  <a:gd name="T19" fmla="*/ 362 h 617"/>
                  <a:gd name="T20" fmla="*/ 3427 w 345"/>
                  <a:gd name="T21" fmla="*/ 173 h 617"/>
                  <a:gd name="T22" fmla="*/ 3067 w 345"/>
                  <a:gd name="T23" fmla="*/ 0 h 617"/>
                  <a:gd name="T24" fmla="*/ 2706 w 345"/>
                  <a:gd name="T25" fmla="*/ 0 h 617"/>
                  <a:gd name="T26" fmla="*/ 2336 w 345"/>
                  <a:gd name="T27" fmla="*/ 0 h 617"/>
                  <a:gd name="T28" fmla="*/ 1980 w 345"/>
                  <a:gd name="T29" fmla="*/ 0 h 617"/>
                  <a:gd name="T30" fmla="*/ 1622 w 345"/>
                  <a:gd name="T31" fmla="*/ 173 h 617"/>
                  <a:gd name="T32" fmla="*/ 1259 w 345"/>
                  <a:gd name="T33" fmla="*/ 362 h 617"/>
                  <a:gd name="T34" fmla="*/ 889 w 345"/>
                  <a:gd name="T35" fmla="*/ 705 h 617"/>
                  <a:gd name="T36" fmla="*/ 712 w 345"/>
                  <a:gd name="T37" fmla="*/ 1068 h 617"/>
                  <a:gd name="T38" fmla="*/ 530 w 345"/>
                  <a:gd name="T39" fmla="*/ 1428 h 617"/>
                  <a:gd name="T40" fmla="*/ 362 w 345"/>
                  <a:gd name="T41" fmla="*/ 1953 h 617"/>
                  <a:gd name="T42" fmla="*/ 174 w 345"/>
                  <a:gd name="T43" fmla="*/ 2305 h 617"/>
                  <a:gd name="T44" fmla="*/ 0 w 345"/>
                  <a:gd name="T45" fmla="*/ 2853 h 617"/>
                  <a:gd name="T46" fmla="*/ 0 w 345"/>
                  <a:gd name="T47" fmla="*/ 3560 h 617"/>
                  <a:gd name="T48" fmla="*/ 0 w 345"/>
                  <a:gd name="T49" fmla="*/ 4097 h 617"/>
                  <a:gd name="T50" fmla="*/ 0 w 345"/>
                  <a:gd name="T51" fmla="*/ 4618 h 617"/>
                  <a:gd name="T52" fmla="*/ 0 w 345"/>
                  <a:gd name="T53" fmla="*/ 5346 h 617"/>
                  <a:gd name="T54" fmla="*/ 174 w 345"/>
                  <a:gd name="T55" fmla="*/ 6398 h 617"/>
                  <a:gd name="T56" fmla="*/ 362 w 345"/>
                  <a:gd name="T57" fmla="*/ 7098 h 617"/>
                  <a:gd name="T58" fmla="*/ 530 w 345"/>
                  <a:gd name="T59" fmla="*/ 7827 h 617"/>
                  <a:gd name="T60" fmla="*/ 712 w 345"/>
                  <a:gd name="T61" fmla="*/ 8349 h 617"/>
                  <a:gd name="T62" fmla="*/ 1078 w 345"/>
                  <a:gd name="T63" fmla="*/ 9416 h 617"/>
                  <a:gd name="T64" fmla="*/ 1448 w 345"/>
                  <a:gd name="T65" fmla="*/ 10317 h 617"/>
                  <a:gd name="T66" fmla="*/ 1809 w 345"/>
                  <a:gd name="T67" fmla="*/ 10839 h 617"/>
                  <a:gd name="T68" fmla="*/ 2336 w 345"/>
                  <a:gd name="T69" fmla="*/ 11571 h 617"/>
                  <a:gd name="T70" fmla="*/ 2888 w 345"/>
                  <a:gd name="T71" fmla="*/ 12266 h 617"/>
                  <a:gd name="T72" fmla="*/ 3244 w 345"/>
                  <a:gd name="T73" fmla="*/ 12629 h 617"/>
                  <a:gd name="T74" fmla="*/ 3608 w 345"/>
                  <a:gd name="T75" fmla="*/ 12999 h 617"/>
                  <a:gd name="T76" fmla="*/ 3980 w 345"/>
                  <a:gd name="T77" fmla="*/ 13152 h 617"/>
                  <a:gd name="T78" fmla="*/ 4335 w 345"/>
                  <a:gd name="T79" fmla="*/ 13518 h 617"/>
                  <a:gd name="T80" fmla="*/ 4691 w 345"/>
                  <a:gd name="T81" fmla="*/ 13518 h 617"/>
                  <a:gd name="T82" fmla="*/ 5052 w 345"/>
                  <a:gd name="T83" fmla="*/ 13706 h 617"/>
                  <a:gd name="T84" fmla="*/ 5416 w 345"/>
                  <a:gd name="T85" fmla="*/ 13706 h 617"/>
                  <a:gd name="T86" fmla="*/ 5790 w 345"/>
                  <a:gd name="T87" fmla="*/ 13706 h 617"/>
                  <a:gd name="T88" fmla="*/ 6135 w 345"/>
                  <a:gd name="T89" fmla="*/ 13518 h 617"/>
                  <a:gd name="T90" fmla="*/ 6499 w 345"/>
                  <a:gd name="T91" fmla="*/ 13342 h 617"/>
                  <a:gd name="T92" fmla="*/ 6681 w 345"/>
                  <a:gd name="T93" fmla="*/ 12999 h 617"/>
                  <a:gd name="T94" fmla="*/ 7033 w 345"/>
                  <a:gd name="T95" fmla="*/ 12793 h 617"/>
                  <a:gd name="T96" fmla="*/ 7233 w 345"/>
                  <a:gd name="T97" fmla="*/ 12266 h 617"/>
                  <a:gd name="T98" fmla="*/ 7407 w 345"/>
                  <a:gd name="T99" fmla="*/ 11912 h 617"/>
                  <a:gd name="T100" fmla="*/ 7589 w 345"/>
                  <a:gd name="T101" fmla="*/ 11571 h 617"/>
                  <a:gd name="T102" fmla="*/ 7589 w 345"/>
                  <a:gd name="T103" fmla="*/ 11012 h 617"/>
                  <a:gd name="T104" fmla="*/ 7759 w 345"/>
                  <a:gd name="T105" fmla="*/ 10484 h 617"/>
                  <a:gd name="T106" fmla="*/ 7759 w 345"/>
                  <a:gd name="T107" fmla="*/ 9779 h 617"/>
                  <a:gd name="T108" fmla="*/ 7759 w 345"/>
                  <a:gd name="T109" fmla="*/ 9251 h 617"/>
                  <a:gd name="T110" fmla="*/ 7759 w 345"/>
                  <a:gd name="T111" fmla="*/ 8534 h 617"/>
                  <a:gd name="T112" fmla="*/ 7759 w 345"/>
                  <a:gd name="T113" fmla="*/ 7988 h 617"/>
                  <a:gd name="T114" fmla="*/ 7589 w 345"/>
                  <a:gd name="T115" fmla="*/ 6920 h 617"/>
                  <a:gd name="T116" fmla="*/ 7407 w 345"/>
                  <a:gd name="T117" fmla="*/ 6217 h 61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345"/>
                  <a:gd name="T178" fmla="*/ 0 h 617"/>
                  <a:gd name="T179" fmla="*/ 345 w 345"/>
                  <a:gd name="T180" fmla="*/ 617 h 61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345" h="617">
                    <a:moveTo>
                      <a:pt x="320" y="264"/>
                    </a:moveTo>
                    <a:lnTo>
                      <a:pt x="320" y="264"/>
                    </a:lnTo>
                    <a:lnTo>
                      <a:pt x="320" y="248"/>
                    </a:lnTo>
                    <a:lnTo>
                      <a:pt x="312" y="232"/>
                    </a:lnTo>
                    <a:lnTo>
                      <a:pt x="304" y="200"/>
                    </a:lnTo>
                    <a:lnTo>
                      <a:pt x="296" y="192"/>
                    </a:lnTo>
                    <a:lnTo>
                      <a:pt x="288" y="176"/>
                    </a:lnTo>
                    <a:lnTo>
                      <a:pt x="280" y="152"/>
                    </a:lnTo>
                    <a:lnTo>
                      <a:pt x="272" y="136"/>
                    </a:lnTo>
                    <a:lnTo>
                      <a:pt x="264" y="120"/>
                    </a:lnTo>
                    <a:lnTo>
                      <a:pt x="248" y="96"/>
                    </a:lnTo>
                    <a:lnTo>
                      <a:pt x="240" y="88"/>
                    </a:lnTo>
                    <a:lnTo>
                      <a:pt x="232" y="80"/>
                    </a:lnTo>
                    <a:lnTo>
                      <a:pt x="216" y="56"/>
                    </a:lnTo>
                    <a:lnTo>
                      <a:pt x="208" y="48"/>
                    </a:lnTo>
                    <a:lnTo>
                      <a:pt x="200" y="40"/>
                    </a:lnTo>
                    <a:lnTo>
                      <a:pt x="192" y="32"/>
                    </a:lnTo>
                    <a:lnTo>
                      <a:pt x="184" y="32"/>
                    </a:lnTo>
                    <a:lnTo>
                      <a:pt x="176" y="24"/>
                    </a:lnTo>
                    <a:lnTo>
                      <a:pt x="168" y="16"/>
                    </a:lnTo>
                    <a:lnTo>
                      <a:pt x="160" y="8"/>
                    </a:lnTo>
                    <a:lnTo>
                      <a:pt x="152" y="8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128" y="0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104" y="0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0"/>
                    </a:lnTo>
                    <a:lnTo>
                      <a:pt x="72" y="8"/>
                    </a:lnTo>
                    <a:lnTo>
                      <a:pt x="64" y="8"/>
                    </a:lnTo>
                    <a:lnTo>
                      <a:pt x="56" y="16"/>
                    </a:lnTo>
                    <a:lnTo>
                      <a:pt x="48" y="24"/>
                    </a:lnTo>
                    <a:lnTo>
                      <a:pt x="40" y="32"/>
                    </a:lnTo>
                    <a:lnTo>
                      <a:pt x="32" y="40"/>
                    </a:lnTo>
                    <a:lnTo>
                      <a:pt x="32" y="48"/>
                    </a:lnTo>
                    <a:lnTo>
                      <a:pt x="24" y="56"/>
                    </a:lnTo>
                    <a:lnTo>
                      <a:pt x="24" y="64"/>
                    </a:lnTo>
                    <a:lnTo>
                      <a:pt x="16" y="72"/>
                    </a:lnTo>
                    <a:lnTo>
                      <a:pt x="16" y="88"/>
                    </a:lnTo>
                    <a:lnTo>
                      <a:pt x="8" y="96"/>
                    </a:lnTo>
                    <a:lnTo>
                      <a:pt x="8" y="104"/>
                    </a:lnTo>
                    <a:lnTo>
                      <a:pt x="8" y="120"/>
                    </a:lnTo>
                    <a:lnTo>
                      <a:pt x="0" y="128"/>
                    </a:lnTo>
                    <a:lnTo>
                      <a:pt x="0" y="144"/>
                    </a:lnTo>
                    <a:lnTo>
                      <a:pt x="0" y="160"/>
                    </a:lnTo>
                    <a:lnTo>
                      <a:pt x="0" y="168"/>
                    </a:lnTo>
                    <a:lnTo>
                      <a:pt x="0" y="184"/>
                    </a:lnTo>
                    <a:lnTo>
                      <a:pt x="0" y="200"/>
                    </a:lnTo>
                    <a:lnTo>
                      <a:pt x="0" y="208"/>
                    </a:lnTo>
                    <a:lnTo>
                      <a:pt x="0" y="224"/>
                    </a:lnTo>
                    <a:lnTo>
                      <a:pt x="0" y="240"/>
                    </a:lnTo>
                    <a:lnTo>
                      <a:pt x="0" y="256"/>
                    </a:lnTo>
                    <a:lnTo>
                      <a:pt x="8" y="288"/>
                    </a:lnTo>
                    <a:lnTo>
                      <a:pt x="8" y="304"/>
                    </a:lnTo>
                    <a:lnTo>
                      <a:pt x="16" y="320"/>
                    </a:lnTo>
                    <a:lnTo>
                      <a:pt x="16" y="336"/>
                    </a:lnTo>
                    <a:lnTo>
                      <a:pt x="24" y="352"/>
                    </a:lnTo>
                    <a:lnTo>
                      <a:pt x="24" y="368"/>
                    </a:lnTo>
                    <a:lnTo>
                      <a:pt x="32" y="376"/>
                    </a:lnTo>
                    <a:lnTo>
                      <a:pt x="40" y="408"/>
                    </a:lnTo>
                    <a:lnTo>
                      <a:pt x="48" y="424"/>
                    </a:lnTo>
                    <a:lnTo>
                      <a:pt x="56" y="440"/>
                    </a:lnTo>
                    <a:lnTo>
                      <a:pt x="64" y="464"/>
                    </a:lnTo>
                    <a:lnTo>
                      <a:pt x="72" y="480"/>
                    </a:lnTo>
                    <a:lnTo>
                      <a:pt x="80" y="488"/>
                    </a:lnTo>
                    <a:lnTo>
                      <a:pt x="96" y="512"/>
                    </a:lnTo>
                    <a:lnTo>
                      <a:pt x="104" y="520"/>
                    </a:lnTo>
                    <a:lnTo>
                      <a:pt x="112" y="536"/>
                    </a:lnTo>
                    <a:lnTo>
                      <a:pt x="128" y="552"/>
                    </a:lnTo>
                    <a:lnTo>
                      <a:pt x="136" y="560"/>
                    </a:lnTo>
                    <a:lnTo>
                      <a:pt x="144" y="568"/>
                    </a:lnTo>
                    <a:lnTo>
                      <a:pt x="152" y="576"/>
                    </a:lnTo>
                    <a:lnTo>
                      <a:pt x="160" y="584"/>
                    </a:lnTo>
                    <a:lnTo>
                      <a:pt x="168" y="592"/>
                    </a:lnTo>
                    <a:lnTo>
                      <a:pt x="176" y="592"/>
                    </a:lnTo>
                    <a:lnTo>
                      <a:pt x="184" y="600"/>
                    </a:lnTo>
                    <a:lnTo>
                      <a:pt x="192" y="608"/>
                    </a:lnTo>
                    <a:lnTo>
                      <a:pt x="200" y="608"/>
                    </a:lnTo>
                    <a:lnTo>
                      <a:pt x="208" y="608"/>
                    </a:lnTo>
                    <a:lnTo>
                      <a:pt x="216" y="616"/>
                    </a:lnTo>
                    <a:lnTo>
                      <a:pt x="224" y="616"/>
                    </a:lnTo>
                    <a:lnTo>
                      <a:pt x="232" y="616"/>
                    </a:lnTo>
                    <a:lnTo>
                      <a:pt x="240" y="616"/>
                    </a:lnTo>
                    <a:lnTo>
                      <a:pt x="248" y="616"/>
                    </a:lnTo>
                    <a:lnTo>
                      <a:pt x="256" y="616"/>
                    </a:lnTo>
                    <a:lnTo>
                      <a:pt x="264" y="608"/>
                    </a:lnTo>
                    <a:lnTo>
                      <a:pt x="272" y="608"/>
                    </a:lnTo>
                    <a:lnTo>
                      <a:pt x="280" y="600"/>
                    </a:lnTo>
                    <a:lnTo>
                      <a:pt x="288" y="600"/>
                    </a:lnTo>
                    <a:lnTo>
                      <a:pt x="296" y="592"/>
                    </a:lnTo>
                    <a:lnTo>
                      <a:pt x="296" y="584"/>
                    </a:lnTo>
                    <a:lnTo>
                      <a:pt x="304" y="576"/>
                    </a:lnTo>
                    <a:lnTo>
                      <a:pt x="312" y="576"/>
                    </a:lnTo>
                    <a:lnTo>
                      <a:pt x="312" y="568"/>
                    </a:lnTo>
                    <a:lnTo>
                      <a:pt x="320" y="552"/>
                    </a:lnTo>
                    <a:lnTo>
                      <a:pt x="320" y="544"/>
                    </a:lnTo>
                    <a:lnTo>
                      <a:pt x="328" y="536"/>
                    </a:lnTo>
                    <a:lnTo>
                      <a:pt x="328" y="528"/>
                    </a:lnTo>
                    <a:lnTo>
                      <a:pt x="336" y="520"/>
                    </a:lnTo>
                    <a:lnTo>
                      <a:pt x="336" y="504"/>
                    </a:lnTo>
                    <a:lnTo>
                      <a:pt x="336" y="496"/>
                    </a:lnTo>
                    <a:lnTo>
                      <a:pt x="344" y="480"/>
                    </a:lnTo>
                    <a:lnTo>
                      <a:pt x="344" y="472"/>
                    </a:lnTo>
                    <a:lnTo>
                      <a:pt x="344" y="456"/>
                    </a:lnTo>
                    <a:lnTo>
                      <a:pt x="344" y="440"/>
                    </a:lnTo>
                    <a:lnTo>
                      <a:pt x="344" y="432"/>
                    </a:lnTo>
                    <a:lnTo>
                      <a:pt x="344" y="416"/>
                    </a:lnTo>
                    <a:lnTo>
                      <a:pt x="344" y="400"/>
                    </a:lnTo>
                    <a:lnTo>
                      <a:pt x="344" y="384"/>
                    </a:lnTo>
                    <a:lnTo>
                      <a:pt x="344" y="376"/>
                    </a:lnTo>
                    <a:lnTo>
                      <a:pt x="344" y="360"/>
                    </a:lnTo>
                    <a:lnTo>
                      <a:pt x="336" y="328"/>
                    </a:lnTo>
                    <a:lnTo>
                      <a:pt x="336" y="312"/>
                    </a:lnTo>
                    <a:lnTo>
                      <a:pt x="328" y="296"/>
                    </a:lnTo>
                    <a:lnTo>
                      <a:pt x="328" y="280"/>
                    </a:lnTo>
                    <a:lnTo>
                      <a:pt x="320" y="264"/>
                    </a:lnTo>
                  </a:path>
                </a:pathLst>
              </a:custGeom>
              <a:solidFill>
                <a:srgbClr val="A2C1FE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4316324" y="1989504"/>
                <a:ext cx="213686" cy="758033"/>
              </a:xfrm>
              <a:custGeom>
                <a:avLst/>
                <a:gdLst>
                  <a:gd name="T0" fmla="*/ 3382 w 147"/>
                  <a:gd name="T1" fmla="*/ 11684 h 523"/>
                  <a:gd name="T2" fmla="*/ 3382 w 147"/>
                  <a:gd name="T3" fmla="*/ 11684 h 523"/>
                  <a:gd name="T4" fmla="*/ 0 w 147"/>
                  <a:gd name="T5" fmla="*/ 0 h 523"/>
                  <a:gd name="T6" fmla="*/ 3382 w 147"/>
                  <a:gd name="T7" fmla="*/ 11684 h 5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7"/>
                  <a:gd name="T13" fmla="*/ 0 h 523"/>
                  <a:gd name="T14" fmla="*/ 147 w 147"/>
                  <a:gd name="T15" fmla="*/ 523 h 5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7" h="523">
                    <a:moveTo>
                      <a:pt x="146" y="522"/>
                    </a:moveTo>
                    <a:lnTo>
                      <a:pt x="146" y="522"/>
                    </a:lnTo>
                    <a:lnTo>
                      <a:pt x="0" y="0"/>
                    </a:lnTo>
                    <a:lnTo>
                      <a:pt x="146" y="522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4"/>
              <p:cNvSpPr>
                <a:spLocks noChangeShapeType="1"/>
              </p:cNvSpPr>
              <p:nvPr/>
            </p:nvSpPr>
            <p:spPr bwMode="auto">
              <a:xfrm>
                <a:off x="4316324" y="1989504"/>
                <a:ext cx="220654" cy="77660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4304710" y="1930301"/>
                <a:ext cx="27872" cy="87064"/>
              </a:xfrm>
              <a:custGeom>
                <a:avLst/>
                <a:gdLst>
                  <a:gd name="T0" fmla="*/ 0 w 19"/>
                  <a:gd name="T1" fmla="*/ 0 h 59"/>
                  <a:gd name="T2" fmla="*/ 0 w 19"/>
                  <a:gd name="T3" fmla="*/ 0 h 59"/>
                  <a:gd name="T4" fmla="*/ 163 w 19"/>
                  <a:gd name="T5" fmla="*/ 1664 h 59"/>
                  <a:gd name="T6" fmla="*/ 490 w 19"/>
                  <a:gd name="T7" fmla="*/ 1491 h 59"/>
                  <a:gd name="T8" fmla="*/ 0 w 19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59"/>
                  <a:gd name="T17" fmla="*/ 19 w 19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59">
                    <a:moveTo>
                      <a:pt x="0" y="0"/>
                    </a:moveTo>
                    <a:lnTo>
                      <a:pt x="0" y="0"/>
                    </a:lnTo>
                    <a:lnTo>
                      <a:pt x="6" y="58"/>
                    </a:lnTo>
                    <a:lnTo>
                      <a:pt x="18" y="5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4304710" y="1930301"/>
                <a:ext cx="36001" cy="95189"/>
              </a:xfrm>
              <a:custGeom>
                <a:avLst/>
                <a:gdLst>
                  <a:gd name="T0" fmla="*/ 167 w 25"/>
                  <a:gd name="T1" fmla="*/ 1668 h 65"/>
                  <a:gd name="T2" fmla="*/ 491 w 25"/>
                  <a:gd name="T3" fmla="*/ 1475 h 65"/>
                  <a:gd name="T4" fmla="*/ 0 w 25"/>
                  <a:gd name="T5" fmla="*/ 0 h 65"/>
                  <a:gd name="T6" fmla="*/ 0 60000 65536"/>
                  <a:gd name="T7" fmla="*/ 0 60000 65536"/>
                  <a:gd name="T8" fmla="*/ 0 60000 65536"/>
                  <a:gd name="T9" fmla="*/ 0 w 25"/>
                  <a:gd name="T10" fmla="*/ 0 h 65"/>
                  <a:gd name="T11" fmla="*/ 25 w 25"/>
                  <a:gd name="T12" fmla="*/ 65 h 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" h="65">
                    <a:moveTo>
                      <a:pt x="8" y="64"/>
                    </a:moveTo>
                    <a:lnTo>
                      <a:pt x="24" y="5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4513751" y="2731285"/>
                <a:ext cx="27872" cy="73133"/>
              </a:xfrm>
              <a:custGeom>
                <a:avLst/>
                <a:gdLst>
                  <a:gd name="T0" fmla="*/ 490 w 19"/>
                  <a:gd name="T1" fmla="*/ 968 h 51"/>
                  <a:gd name="T2" fmla="*/ 490 w 19"/>
                  <a:gd name="T3" fmla="*/ 968 h 51"/>
                  <a:gd name="T4" fmla="*/ 0 w 19"/>
                  <a:gd name="T5" fmla="*/ 0 h 51"/>
                  <a:gd name="T6" fmla="*/ 313 w 19"/>
                  <a:gd name="T7" fmla="*/ 0 h 51"/>
                  <a:gd name="T8" fmla="*/ 490 w 19"/>
                  <a:gd name="T9" fmla="*/ 968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51"/>
                  <a:gd name="T17" fmla="*/ 19 w 1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51">
                    <a:moveTo>
                      <a:pt x="18" y="50"/>
                    </a:moveTo>
                    <a:lnTo>
                      <a:pt x="18" y="5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8" y="50"/>
                    </a:lnTo>
                  </a:path>
                </a:pathLst>
              </a:custGeom>
              <a:solidFill>
                <a:srgbClr val="000000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4513751" y="2731285"/>
                <a:ext cx="36001" cy="82420"/>
              </a:xfrm>
              <a:custGeom>
                <a:avLst/>
                <a:gdLst>
                  <a:gd name="T0" fmla="*/ 0 w 25"/>
                  <a:gd name="T1" fmla="*/ 0 h 57"/>
                  <a:gd name="T2" fmla="*/ 322 w 25"/>
                  <a:gd name="T3" fmla="*/ 0 h 57"/>
                  <a:gd name="T4" fmla="*/ 491 w 25"/>
                  <a:gd name="T5" fmla="*/ 1212 h 57"/>
                  <a:gd name="T6" fmla="*/ 0 60000 65536"/>
                  <a:gd name="T7" fmla="*/ 0 60000 65536"/>
                  <a:gd name="T8" fmla="*/ 0 60000 65536"/>
                  <a:gd name="T9" fmla="*/ 0 w 25"/>
                  <a:gd name="T10" fmla="*/ 0 h 57"/>
                  <a:gd name="T11" fmla="*/ 25 w 25"/>
                  <a:gd name="T12" fmla="*/ 57 h 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" h="57">
                    <a:moveTo>
                      <a:pt x="0" y="0"/>
                    </a:moveTo>
                    <a:lnTo>
                      <a:pt x="16" y="0"/>
                    </a:lnTo>
                    <a:lnTo>
                      <a:pt x="24" y="56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281484" y="1815377"/>
                <a:ext cx="444791" cy="109120"/>
              </a:xfrm>
              <a:custGeom>
                <a:avLst/>
                <a:gdLst>
                  <a:gd name="T0" fmla="*/ 0 w 307"/>
                  <a:gd name="T1" fmla="*/ 1762 h 75"/>
                  <a:gd name="T2" fmla="*/ 0 w 307"/>
                  <a:gd name="T3" fmla="*/ 1762 h 75"/>
                  <a:gd name="T4" fmla="*/ 6778 w 307"/>
                  <a:gd name="T5" fmla="*/ 0 h 75"/>
                  <a:gd name="T6" fmla="*/ 0 w 307"/>
                  <a:gd name="T7" fmla="*/ 1762 h 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7"/>
                  <a:gd name="T13" fmla="*/ 0 h 75"/>
                  <a:gd name="T14" fmla="*/ 307 w 307"/>
                  <a:gd name="T15" fmla="*/ 75 h 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7" h="75">
                    <a:moveTo>
                      <a:pt x="0" y="74"/>
                    </a:moveTo>
                    <a:lnTo>
                      <a:pt x="0" y="74"/>
                    </a:lnTo>
                    <a:lnTo>
                      <a:pt x="306" y="0"/>
                    </a:lnTo>
                    <a:lnTo>
                      <a:pt x="0" y="7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40"/>
              <p:cNvSpPr>
                <a:spLocks noChangeShapeType="1"/>
              </p:cNvSpPr>
              <p:nvPr/>
            </p:nvSpPr>
            <p:spPr bwMode="auto">
              <a:xfrm flipH="1">
                <a:off x="4281484" y="1815377"/>
                <a:ext cx="451759" cy="1149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4536977" y="2708069"/>
                <a:ext cx="444791" cy="107959"/>
              </a:xfrm>
              <a:custGeom>
                <a:avLst/>
                <a:gdLst>
                  <a:gd name="T0" fmla="*/ 0 w 307"/>
                  <a:gd name="T1" fmla="*/ 1504 h 75"/>
                  <a:gd name="T2" fmla="*/ 0 w 307"/>
                  <a:gd name="T3" fmla="*/ 1504 h 75"/>
                  <a:gd name="T4" fmla="*/ 6778 w 307"/>
                  <a:gd name="T5" fmla="*/ 0 h 75"/>
                  <a:gd name="T6" fmla="*/ 0 w 307"/>
                  <a:gd name="T7" fmla="*/ 1504 h 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7"/>
                  <a:gd name="T13" fmla="*/ 0 h 75"/>
                  <a:gd name="T14" fmla="*/ 307 w 307"/>
                  <a:gd name="T15" fmla="*/ 75 h 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7" h="75">
                    <a:moveTo>
                      <a:pt x="0" y="74"/>
                    </a:moveTo>
                    <a:lnTo>
                      <a:pt x="0" y="74"/>
                    </a:lnTo>
                    <a:lnTo>
                      <a:pt x="306" y="0"/>
                    </a:lnTo>
                    <a:lnTo>
                      <a:pt x="0" y="74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 flipH="1">
                <a:off x="4536977" y="2708069"/>
                <a:ext cx="451759" cy="11608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775058" y="1474726"/>
              <a:ext cx="655386" cy="655386"/>
              <a:chOff x="7925749" y="3017894"/>
              <a:chExt cx="795473" cy="79547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925749" y="3017894"/>
                <a:ext cx="795473" cy="7954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153400" y="3264153"/>
                <a:ext cx="317247" cy="317247"/>
              </a:xfrm>
              <a:prstGeom prst="ellipse">
                <a:avLst/>
              </a:prstGeom>
              <a:solidFill>
                <a:srgbClr val="1B416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791815" y="1699635"/>
              <a:ext cx="314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D</a:t>
              </a:r>
              <a:endParaRPr lang="en-US" sz="1600" b="1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5993" y="1176872"/>
              <a:ext cx="4603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A1 </a:t>
              </a:r>
              <a:endParaRPr lang="en-US" sz="1600" dirty="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124869" y="2143434"/>
              <a:ext cx="393093" cy="485233"/>
              <a:chOff x="819627" y="2593904"/>
              <a:chExt cx="393093" cy="48523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838200" y="2593904"/>
                <a:ext cx="0" cy="348651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819627" y="2740583"/>
                    <a:ext cx="39309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1600" b="1" baseline="-2500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627" y="2740583"/>
                    <a:ext cx="393093" cy="3385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1" name="Group 110"/>
            <p:cNvGrpSpPr/>
            <p:nvPr/>
          </p:nvGrpSpPr>
          <p:grpSpPr>
            <a:xfrm>
              <a:off x="1124869" y="1356882"/>
              <a:ext cx="3741701" cy="549266"/>
              <a:chOff x="1124869" y="1512649"/>
              <a:chExt cx="3741701" cy="549266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1170304" y="1558886"/>
                <a:ext cx="300029" cy="49655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1124869" y="1512649"/>
                <a:ext cx="3741701" cy="54926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2509006" y="2171407"/>
              <a:ext cx="393093" cy="485233"/>
              <a:chOff x="819627" y="2593904"/>
              <a:chExt cx="393093" cy="485233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 flipV="1">
                <a:off x="838200" y="2593904"/>
                <a:ext cx="0" cy="34865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4"/>
                  <p:cNvSpPr/>
                  <p:nvPr/>
                </p:nvSpPr>
                <p:spPr>
                  <a:xfrm>
                    <a:off x="819627" y="2740583"/>
                    <a:ext cx="393093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1600" b="1" baseline="-2500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15" name="Rectangle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627" y="2740583"/>
                    <a:ext cx="393093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3" name="Rectangle 45"/>
            <p:cNvSpPr>
              <a:spLocks noChangeArrowheads="1"/>
            </p:cNvSpPr>
            <p:nvPr/>
          </p:nvSpPr>
          <p:spPr bwMode="auto">
            <a:xfrm>
              <a:off x="1146633" y="6110703"/>
              <a:ext cx="5765162" cy="5232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ý: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Lực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tác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(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lực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) 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</a:rPr>
                <a:t>F</a:t>
              </a:r>
              <a:r>
                <a:rPr lang="en-US" sz="1400" b="1" baseline="-25000" dirty="0">
                  <a:solidFill>
                    <a:schemeClr val="tx2">
                      <a:lumMod val="50000"/>
                    </a:schemeClr>
                  </a:solidFill>
                </a:rPr>
                <a:t>AĐ </a:t>
              </a:r>
              <a:r>
                <a:rPr lang="en-US" sz="14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thông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thường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có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giá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trị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tính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theo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:</a:t>
              </a:r>
            </a:p>
            <a:p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                                                    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F</a:t>
              </a:r>
              <a:r>
                <a:rPr lang="en-US" sz="14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AĐ </a:t>
              </a: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= 0,9 . F</a:t>
              </a:r>
              <a:r>
                <a:rPr lang="en-US" sz="14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A </a:t>
              </a:r>
              <a:r>
                <a:rPr lang="en-US" sz="1400" b="1" baseline="-25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(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lực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tác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tĩnh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</a:rPr>
                <a:t>)</a:t>
              </a:r>
              <a:r>
                <a:rPr lang="en-US" sz="1400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00763" y="2609760"/>
              <a:ext cx="1502006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F</a:t>
              </a:r>
              <a:r>
                <a:rPr lang="en-US" sz="1600" b="1" baseline="-25000" dirty="0" smtClean="0"/>
                <a:t>A</a:t>
              </a:r>
              <a:r>
                <a:rPr lang="en-US" sz="1600" b="1" dirty="0" smtClean="0"/>
                <a:t> = A</a:t>
              </a:r>
              <a:r>
                <a:rPr lang="en-US" sz="1600" b="1" baseline="-25000" dirty="0" smtClean="0"/>
                <a:t>1</a:t>
              </a:r>
              <a:r>
                <a:rPr lang="en-US" sz="1600" b="1" dirty="0" smtClean="0"/>
                <a:t> . </a:t>
              </a:r>
              <a:r>
                <a:rPr lang="en-US" sz="1600" b="1" dirty="0" err="1" smtClean="0"/>
                <a:t>P</a:t>
              </a:r>
              <a:r>
                <a:rPr lang="en-US" sz="1600" b="1" baseline="-25000" dirty="0" err="1" smtClean="0"/>
                <a:t>e</a:t>
              </a:r>
              <a:r>
                <a:rPr lang="en-US" sz="1600" b="1" dirty="0" smtClean="0"/>
                <a:t> - F</a:t>
              </a:r>
              <a:r>
                <a:rPr lang="en-US" sz="1600" b="1" baseline="-25000" dirty="0" smtClean="0"/>
                <a:t>R</a:t>
              </a:r>
              <a:r>
                <a:rPr lang="en-US" sz="1600" b="1" dirty="0" smtClean="0"/>
                <a:t> </a:t>
              </a:r>
              <a:endParaRPr lang="en-US" sz="1600" b="1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347609" y="1137047"/>
              <a:ext cx="794574" cy="338554"/>
              <a:chOff x="3251250" y="1741545"/>
              <a:chExt cx="794574" cy="338554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>
                <a:off x="3251250" y="2058472"/>
                <a:ext cx="79457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/>
              <p:cNvSpPr/>
              <p:nvPr/>
            </p:nvSpPr>
            <p:spPr>
              <a:xfrm>
                <a:off x="3430196" y="1741545"/>
                <a:ext cx="3257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tx2">
                        <a:lumMod val="50000"/>
                      </a:schemeClr>
                    </a:solidFill>
                  </a:rPr>
                  <a:t>F </a:t>
                </a:r>
                <a:endParaRPr lang="en-US" sz="16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4452078" y="1125320"/>
              <a:ext cx="577026" cy="332912"/>
              <a:chOff x="4211819" y="1771075"/>
              <a:chExt cx="577026" cy="332912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 flipH="1">
                <a:off x="4211819" y="2099567"/>
                <a:ext cx="57702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/>
                  <p:cNvSpPr/>
                  <p:nvPr/>
                </p:nvSpPr>
                <p:spPr>
                  <a:xfrm>
                    <a:off x="4317241" y="1771075"/>
                    <a:ext cx="468398" cy="3329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baseline="-25000" dirty="0" smtClean="0">
                        <a:solidFill>
                          <a:schemeClr val="tx2">
                            <a:lumMod val="50000"/>
                          </a:schemeClr>
                        </a:solidFill>
                        <a:sym typeface="Symbol" panose="05050102010706020507" pitchFamily="18" charset="2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sz="1600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0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oMath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84" name="Rectangle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7241" y="1771075"/>
                    <a:ext cx="468398" cy="33291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ectangle 84"/>
            <p:cNvSpPr/>
            <p:nvPr/>
          </p:nvSpPr>
          <p:spPr>
            <a:xfrm>
              <a:off x="7137232" y="1576158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d</a:t>
              </a:r>
              <a:endParaRPr lang="en-US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363963" y="2035296"/>
              <a:ext cx="3786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</a:t>
              </a:r>
              <a:r>
                <a:rPr lang="en-US" sz="1600" b="1" baseline="-25000" dirty="0"/>
                <a:t>2</a:t>
              </a:r>
              <a:endParaRPr lang="en-US" sz="16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518060" y="3044900"/>
              <a:ext cx="1484709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F</a:t>
              </a:r>
              <a:r>
                <a:rPr lang="en-US" sz="1600" b="1" baseline="-25000" dirty="0"/>
                <a:t>B</a:t>
              </a:r>
              <a:r>
                <a:rPr lang="en-US" sz="1600" b="1" dirty="0" smtClean="0"/>
                <a:t> = A</a:t>
              </a:r>
              <a:r>
                <a:rPr lang="en-US" sz="1600" b="1" baseline="-25000" dirty="0"/>
                <a:t>2</a:t>
              </a:r>
              <a:r>
                <a:rPr lang="en-US" sz="1600" b="1" dirty="0" smtClean="0"/>
                <a:t> . </a:t>
              </a:r>
              <a:r>
                <a:rPr lang="en-US" sz="1600" b="1" dirty="0" err="1" smtClean="0"/>
                <a:t>P</a:t>
              </a:r>
              <a:r>
                <a:rPr lang="en-US" sz="1600" b="1" baseline="-25000" dirty="0" err="1" smtClean="0"/>
                <a:t>e</a:t>
              </a:r>
              <a:r>
                <a:rPr lang="en-US" sz="1600" b="1" dirty="0" smtClean="0"/>
                <a:t> - F</a:t>
              </a:r>
              <a:r>
                <a:rPr lang="en-US" sz="1600" b="1" baseline="-25000" dirty="0" smtClean="0"/>
                <a:t>R</a:t>
              </a:r>
              <a:r>
                <a:rPr lang="en-US" sz="1600" b="1" dirty="0" smtClean="0"/>
                <a:t> </a:t>
              </a:r>
              <a:endParaRPr lang="en-US" sz="1600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83621" y="3442481"/>
              <a:ext cx="71589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+ </a:t>
              </a:r>
              <a:r>
                <a:rPr lang="en-US" sz="1600" b="1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Lưu</a:t>
              </a:r>
              <a:r>
                <a:rPr lang="en-US" sz="1600" b="1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ý: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Khi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cho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ma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sát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làm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kín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tương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đương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với</a:t>
              </a:r>
              <a:r>
                <a:rPr lang="en-US" sz="1600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u="sng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độ</a:t>
              </a:r>
              <a:r>
                <a:rPr lang="en-US" sz="1600" u="sng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u="sng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giảm</a:t>
              </a:r>
              <a:r>
                <a:rPr lang="en-US" sz="1600" u="sng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u="sng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áp</a:t>
              </a:r>
              <a:r>
                <a:rPr lang="en-US" sz="1600" u="sng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u="sng" dirty="0" err="1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suất</a:t>
              </a:r>
              <a:r>
                <a:rPr lang="en-US" sz="1600" u="sng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u="sng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p</a:t>
              </a:r>
              <a:r>
                <a:rPr lang="en-US" sz="1600" u="sng" baseline="-250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G</a:t>
              </a:r>
              <a:r>
                <a:rPr lang="en-US" sz="1600" u="sng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.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Như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vậy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lực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ma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sát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F</a:t>
              </a:r>
              <a:r>
                <a:rPr lang="en-US" sz="1600" baseline="-25000" dirty="0">
                  <a:solidFill>
                    <a:srgbClr val="0000FF"/>
                  </a:solidFill>
                </a:rPr>
                <a:t>R 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tính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là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:</a:t>
              </a:r>
              <a:endParaRPr lang="en-US" sz="16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83621" y="4085050"/>
              <a:ext cx="79507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+</a:t>
              </a:r>
              <a:r>
                <a:rPr lang="en-US" sz="1600" b="1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Lưu</a:t>
              </a:r>
              <a:r>
                <a:rPr lang="en-US" sz="1600" b="1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ý: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Khi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cho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hiệu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suất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xi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lanh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rgbClr val="0000FF"/>
                  </a:solidFill>
                  <a:sym typeface="Symbol" panose="05050102010706020507" pitchFamily="18" charset="2"/>
                </a:rPr>
                <a:t></a:t>
              </a:r>
              <a:r>
                <a:rPr lang="en-US" sz="1600" dirty="0">
                  <a:solidFill>
                    <a:srgbClr val="0000FF"/>
                  </a:solidFill>
                  <a:sym typeface="Symbol" panose="05050102010706020507" pitchFamily="18" charset="2"/>
                </a:rPr>
                <a:t> (</a:t>
              </a:r>
              <a:r>
                <a:rPr lang="en-US" sz="1600" dirty="0" err="1">
                  <a:solidFill>
                    <a:srgbClr val="0000FF"/>
                  </a:solidFill>
                  <a:sym typeface="Symbol" panose="05050102010706020507" pitchFamily="18" charset="2"/>
                </a:rPr>
                <a:t>lực</a:t>
              </a:r>
              <a:r>
                <a:rPr lang="en-US" sz="1600" dirty="0">
                  <a:solidFill>
                    <a:srgbClr val="0000FF"/>
                  </a:solidFill>
                  <a:sym typeface="Symbol" panose="05050102010706020507" pitchFamily="18" charset="2"/>
                </a:rPr>
                <a:t> ma </a:t>
              </a:r>
              <a:r>
                <a:rPr lang="en-US" sz="1600" dirty="0" err="1">
                  <a:solidFill>
                    <a:srgbClr val="0000FF"/>
                  </a:solidFill>
                  <a:sym typeface="Symbol" panose="05050102010706020507" pitchFamily="18" charset="2"/>
                </a:rPr>
                <a:t>sát</a:t>
              </a:r>
              <a:r>
                <a:rPr lang="en-US" sz="1600" dirty="0">
                  <a:solidFill>
                    <a:srgbClr val="0000FF"/>
                  </a:solidFill>
                </a:rPr>
                <a:t> </a:t>
              </a:r>
              <a:r>
                <a:rPr lang="en-US" sz="1600" dirty="0" err="1">
                  <a:solidFill>
                    <a:srgbClr val="0000FF"/>
                  </a:solidFill>
                </a:rPr>
                <a:t>giữa</a:t>
              </a:r>
              <a:r>
                <a:rPr lang="en-US" sz="1600" dirty="0">
                  <a:solidFill>
                    <a:srgbClr val="0000FF"/>
                  </a:solidFill>
                </a:rPr>
                <a:t> piston </a:t>
              </a:r>
              <a:r>
                <a:rPr lang="en-US" sz="1600" dirty="0" err="1">
                  <a:solidFill>
                    <a:srgbClr val="0000FF"/>
                  </a:solidFill>
                </a:rPr>
                <a:t>và</a:t>
              </a:r>
              <a:r>
                <a:rPr lang="en-US" sz="1600" dirty="0">
                  <a:solidFill>
                    <a:srgbClr val="0000FF"/>
                  </a:solidFill>
                </a:rPr>
                <a:t> xi </a:t>
              </a:r>
              <a:r>
                <a:rPr lang="en-US" sz="1600" dirty="0" err="1">
                  <a:solidFill>
                    <a:srgbClr val="0000FF"/>
                  </a:solidFill>
                </a:rPr>
                <a:t>lanh</a:t>
              </a:r>
              <a:r>
                <a:rPr lang="en-US" sz="1600" dirty="0">
                  <a:solidFill>
                    <a:srgbClr val="0000FF"/>
                  </a:solidFill>
                </a:rPr>
                <a:t> </a:t>
              </a:r>
              <a:r>
                <a:rPr lang="en-US" sz="1600" dirty="0" smtClean="0">
                  <a:solidFill>
                    <a:srgbClr val="0000FF"/>
                  </a:solidFill>
                  <a:sym typeface="Symbol" panose="05050102010706020507" pitchFamily="18" charset="2"/>
                </a:rPr>
                <a:t>)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.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Như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vậy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lực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tác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động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lên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 xi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lanh</a:t>
              </a:r>
              <a:r>
                <a:rPr lang="en-US" sz="1600" baseline="-25000" dirty="0" smtClean="0">
                  <a:solidFill>
                    <a:srgbClr val="0000FF"/>
                  </a:solidFill>
                </a:rPr>
                <a:t> 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tính </a:t>
              </a:r>
              <a:r>
                <a:rPr lang="en-US" sz="1600" dirty="0" err="1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là</a:t>
              </a:r>
              <a:r>
                <a:rPr lang="en-US" sz="1600" dirty="0" smtClean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</a:rPr>
                <a:t>:</a:t>
              </a:r>
              <a:endParaRPr lang="en-US" sz="16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43442" y="5320765"/>
              <a:ext cx="1441280" cy="3429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F</a:t>
              </a:r>
              <a:r>
                <a:rPr lang="en-US" sz="1600" b="1" baseline="-25000" dirty="0"/>
                <a:t>B</a:t>
              </a:r>
              <a:r>
                <a:rPr lang="en-US" sz="1600" b="1" dirty="0" smtClean="0"/>
                <a:t> = A</a:t>
              </a:r>
              <a:r>
                <a:rPr lang="en-US" sz="1600" b="1" baseline="-25000" dirty="0"/>
                <a:t>2</a:t>
              </a:r>
              <a:r>
                <a:rPr lang="en-US" sz="1600" b="1" dirty="0" smtClean="0"/>
                <a:t> . p</a:t>
              </a:r>
              <a:r>
                <a:rPr lang="en-US" sz="1600" b="1" baseline="-25000" dirty="0" smtClean="0"/>
                <a:t>e</a:t>
              </a:r>
              <a:r>
                <a:rPr lang="en-US" sz="1600" b="1" dirty="0" smtClean="0"/>
                <a:t>. </a:t>
              </a:r>
              <a:r>
                <a:rPr lang="en-US" sz="1600" b="1" dirty="0">
                  <a:sym typeface="Symbol" panose="05050102010706020507" pitchFamily="18" charset="2"/>
                </a:rPr>
                <a:t></a:t>
              </a:r>
              <a:r>
                <a:rPr lang="en-US" sz="1600" b="1" dirty="0" smtClean="0"/>
                <a:t> </a:t>
              </a:r>
              <a:endParaRPr lang="en-US" sz="1600" b="1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248400" y="1787780"/>
              <a:ext cx="1657400" cy="247516"/>
              <a:chOff x="6248400" y="1787780"/>
              <a:chExt cx="1657400" cy="247516"/>
            </a:xfrm>
          </p:grpSpPr>
          <p:cxnSp>
            <p:nvCxnSpPr>
              <p:cNvPr id="71" name="Straight Connector 70"/>
              <p:cNvCxnSpPr>
                <a:stCxn id="63" idx="0"/>
              </p:cNvCxnSpPr>
              <p:nvPr/>
            </p:nvCxnSpPr>
            <p:spPr>
              <a:xfrm flipV="1">
                <a:off x="7553278" y="1787780"/>
                <a:ext cx="352522" cy="2475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stCxn id="63" idx="0"/>
              </p:cNvCxnSpPr>
              <p:nvPr/>
            </p:nvCxnSpPr>
            <p:spPr>
              <a:xfrm flipH="1" flipV="1">
                <a:off x="6248400" y="2016560"/>
                <a:ext cx="1304878" cy="187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12317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9403" y="762000"/>
            <a:ext cx="8632197" cy="5879213"/>
            <a:chOff x="359403" y="762000"/>
            <a:chExt cx="8632197" cy="5879213"/>
          </a:xfrm>
        </p:grpSpPr>
        <p:sp>
          <p:nvSpPr>
            <p:cNvPr id="3" name="TextBox 2"/>
            <p:cNvSpPr txBox="1"/>
            <p:nvPr/>
          </p:nvSpPr>
          <p:spPr>
            <a:xfrm>
              <a:off x="926127" y="762000"/>
              <a:ext cx="4118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c. Lực </a:t>
              </a:r>
              <a:r>
                <a:rPr lang="en-US" sz="1600" b="1" dirty="0" err="1" smtClean="0"/>
                <a:t>tác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động</a:t>
              </a:r>
              <a:r>
                <a:rPr lang="en-US" sz="1600" b="1" dirty="0" smtClean="0"/>
                <a:t> xi </a:t>
              </a:r>
              <a:r>
                <a:rPr lang="en-US" sz="1600" b="1" dirty="0" err="1" smtClean="0"/>
                <a:t>lanh</a:t>
              </a:r>
              <a:r>
                <a:rPr lang="en-US" sz="1600" b="1" dirty="0" smtClean="0"/>
                <a:t> ở </a:t>
              </a:r>
              <a:r>
                <a:rPr lang="en-US" sz="1600" b="1" dirty="0" err="1" smtClean="0"/>
                <a:t>vị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trí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nằm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nghiêng</a:t>
              </a:r>
              <a:endParaRPr lang="en-US" sz="1600" b="1" dirty="0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278" y="1298677"/>
              <a:ext cx="3231322" cy="176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3286546"/>
              <a:ext cx="2286000" cy="3198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712649" y="1721102"/>
              <a:ext cx="2675275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Lực 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nâng    F</a:t>
              </a:r>
              <a:r>
                <a:rPr lang="de-DE" sz="1600" b="1" baseline="-25000" dirty="0">
                  <a:solidFill>
                    <a:schemeClr val="tx2">
                      <a:lumMod val="50000"/>
                    </a:schemeClr>
                  </a:solidFill>
                </a:rPr>
                <a:t>H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 =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m.g.sin 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  <a:sym typeface="Symbol" panose="05050102010706020507" pitchFamily="18" charset="2"/>
                </a:rPr>
                <a:t>  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    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0753" y="1054602"/>
              <a:ext cx="46967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- Lực 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tác động khi xi lanh ở vị trí nằm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nghiêng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 </a:t>
              </a:r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59403" y="5253904"/>
              <a:ext cx="5278069" cy="364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600" b="1" dirty="0" smtClean="0">
                  <a:solidFill>
                    <a:srgbClr val="0000FF"/>
                  </a:solidFill>
                </a:rPr>
                <a:t>-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Khi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xi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lanh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khởi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động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hay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cuối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hành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trình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có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FF"/>
                  </a:solidFill>
                </a:rPr>
                <a:t>gia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tốc a: 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679780" y="5609605"/>
              <a:ext cx="776133" cy="465285"/>
              <a:chOff x="3237309" y="2159692"/>
              <a:chExt cx="776133" cy="46528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589807" y="2159692"/>
                <a:ext cx="423635" cy="465285"/>
                <a:chOff x="3068313" y="3095179"/>
                <a:chExt cx="423635" cy="465285"/>
              </a:xfrm>
            </p:grpSpPr>
            <p:sp>
              <p:nvSpPr>
                <p:cNvPr id="14" name="Rectangle 15"/>
                <p:cNvSpPr>
                  <a:spLocks noChangeArrowheads="1"/>
                </p:cNvSpPr>
                <p:nvPr/>
              </p:nvSpPr>
              <p:spPr bwMode="auto">
                <a:xfrm>
                  <a:off x="3068313" y="3095179"/>
                  <a:ext cx="228600" cy="2091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15" name="Rectangle 15"/>
                <p:cNvSpPr>
                  <a:spLocks noChangeArrowheads="1"/>
                </p:cNvSpPr>
                <p:nvPr/>
              </p:nvSpPr>
              <p:spPr bwMode="auto">
                <a:xfrm>
                  <a:off x="3075229" y="3345510"/>
                  <a:ext cx="416719" cy="214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a</a:t>
                  </a:r>
                  <a:endParaRPr lang="en-US" dirty="0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128605" y="3362231"/>
                  <a:ext cx="208359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5"/>
              <p:cNvSpPr>
                <a:spLocks noChangeArrowheads="1"/>
              </p:cNvSpPr>
              <p:nvPr/>
            </p:nvSpPr>
            <p:spPr bwMode="auto">
              <a:xfrm>
                <a:off x="3237309" y="2259086"/>
                <a:ext cx="647700" cy="335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dirty="0" smtClean="0"/>
                  <a:t>t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</a:t>
                </a: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10289" y="5606694"/>
              <a:ext cx="831752" cy="562031"/>
              <a:chOff x="3292077" y="2159264"/>
              <a:chExt cx="831752" cy="56203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92077" y="2159264"/>
                <a:ext cx="616207" cy="369393"/>
                <a:chOff x="2770583" y="3094751"/>
                <a:chExt cx="616207" cy="369393"/>
              </a:xfrm>
            </p:grpSpPr>
            <p:sp>
              <p:nvSpPr>
                <p:cNvPr id="20" name="Rectangle 15"/>
                <p:cNvSpPr>
                  <a:spLocks noChangeArrowheads="1"/>
                </p:cNvSpPr>
                <p:nvPr/>
              </p:nvSpPr>
              <p:spPr bwMode="auto">
                <a:xfrm>
                  <a:off x="3105924" y="3094751"/>
                  <a:ext cx="228600" cy="2091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v</a:t>
                  </a:r>
                  <a:endParaRPr lang="en-US" dirty="0"/>
                </a:p>
              </p:txBody>
            </p:sp>
            <p:sp>
              <p:nvSpPr>
                <p:cNvPr id="21" name="Rectangle 15"/>
                <p:cNvSpPr>
                  <a:spLocks noChangeArrowheads="1"/>
                </p:cNvSpPr>
                <p:nvPr/>
              </p:nvSpPr>
              <p:spPr bwMode="auto">
                <a:xfrm>
                  <a:off x="2770583" y="3206593"/>
                  <a:ext cx="534591" cy="25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/>
                    <a:t>a</a:t>
                  </a:r>
                  <a:r>
                    <a:rPr lang="en-US" dirty="0" smtClean="0"/>
                    <a:t> =</a:t>
                  </a:r>
                  <a:endParaRPr lang="en-US" dirty="0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178431" y="3350884"/>
                  <a:ext cx="208359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662462" y="2348328"/>
                <a:ext cx="461367" cy="3729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dirty="0"/>
                  <a:t>t</a:t>
                </a:r>
                <a:r>
                  <a:rPr lang="en-US" baseline="-25000" dirty="0" smtClean="0"/>
                  <a:t>0  </a:t>
                </a:r>
                <a:endParaRPr lang="en-US" dirty="0"/>
              </a:p>
            </p:txBody>
          </p:sp>
        </p:grp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510753" y="6159597"/>
              <a:ext cx="2736800" cy="42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600" dirty="0" err="1" smtClean="0"/>
                <a:t>Quảng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đường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có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gia</a:t>
              </a:r>
              <a:r>
                <a:rPr lang="en-US" sz="1600" dirty="0" smtClean="0"/>
                <a:t> tốc a: </a:t>
              </a:r>
              <a:endParaRPr lang="en-US" sz="16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861811" y="6155083"/>
              <a:ext cx="783582" cy="467174"/>
              <a:chOff x="3237309" y="2192930"/>
              <a:chExt cx="783582" cy="46717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546717" y="2192930"/>
                <a:ext cx="474174" cy="467174"/>
                <a:chOff x="3025223" y="3128417"/>
                <a:chExt cx="474174" cy="467174"/>
              </a:xfrm>
            </p:grpSpPr>
            <p:sp>
              <p:nvSpPr>
                <p:cNvPr id="27" name="Rectangle 15"/>
                <p:cNvSpPr>
                  <a:spLocks noChangeArrowheads="1"/>
                </p:cNvSpPr>
                <p:nvPr/>
              </p:nvSpPr>
              <p:spPr bwMode="auto">
                <a:xfrm>
                  <a:off x="3082678" y="3128417"/>
                  <a:ext cx="416719" cy="2091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v</a:t>
                  </a:r>
                  <a:r>
                    <a:rPr lang="en-US" baseline="30000" dirty="0" smtClean="0"/>
                    <a:t>2</a:t>
                  </a:r>
                  <a:endParaRPr lang="en-US" baseline="30000" dirty="0"/>
                </a:p>
              </p:txBody>
            </p:sp>
            <p:sp>
              <p:nvSpPr>
                <p:cNvPr id="28" name="Rectangle 15"/>
                <p:cNvSpPr>
                  <a:spLocks noChangeArrowheads="1"/>
                </p:cNvSpPr>
                <p:nvPr/>
              </p:nvSpPr>
              <p:spPr bwMode="auto">
                <a:xfrm>
                  <a:off x="3025223" y="3380637"/>
                  <a:ext cx="416719" cy="214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2.a</a:t>
                  </a:r>
                  <a:endParaRPr lang="en-US" dirty="0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3100529" y="3369796"/>
                  <a:ext cx="345045" cy="7772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15"/>
              <p:cNvSpPr>
                <a:spLocks noChangeArrowheads="1"/>
              </p:cNvSpPr>
              <p:nvPr/>
            </p:nvSpPr>
            <p:spPr bwMode="auto">
              <a:xfrm>
                <a:off x="3237309" y="2259086"/>
                <a:ext cx="647700" cy="335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dirty="0" smtClean="0"/>
                  <a:t>s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</a:t>
                </a:r>
                <a:endParaRPr lang="en-US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736344" y="6085474"/>
              <a:ext cx="1183935" cy="502676"/>
              <a:chOff x="3237309" y="2131250"/>
              <a:chExt cx="1183935" cy="502676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590487" y="2131250"/>
                <a:ext cx="830757" cy="502676"/>
                <a:chOff x="3068993" y="3066737"/>
                <a:chExt cx="830757" cy="502676"/>
              </a:xfrm>
            </p:grpSpPr>
            <p:sp>
              <p:nvSpPr>
                <p:cNvPr id="33" name="Rectangle 15"/>
                <p:cNvSpPr>
                  <a:spLocks noChangeArrowheads="1"/>
                </p:cNvSpPr>
                <p:nvPr/>
              </p:nvSpPr>
              <p:spPr bwMode="auto">
                <a:xfrm>
                  <a:off x="3068993" y="3066737"/>
                  <a:ext cx="830757" cy="2553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a. t</a:t>
                  </a:r>
                  <a:r>
                    <a:rPr lang="en-US" baseline="-25000" dirty="0" smtClean="0"/>
                    <a:t>0</a:t>
                  </a:r>
                  <a:r>
                    <a:rPr lang="en-US" baseline="30000" dirty="0" smtClean="0"/>
                    <a:t>2</a:t>
                  </a:r>
                  <a:endParaRPr lang="en-US" baseline="30000" dirty="0"/>
                </a:p>
              </p:txBody>
            </p:sp>
            <p:sp>
              <p:nvSpPr>
                <p:cNvPr id="34" name="Rectangle 15"/>
                <p:cNvSpPr>
                  <a:spLocks noChangeArrowheads="1"/>
                </p:cNvSpPr>
                <p:nvPr/>
              </p:nvSpPr>
              <p:spPr bwMode="auto">
                <a:xfrm>
                  <a:off x="3220449" y="3354459"/>
                  <a:ext cx="416719" cy="2149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168473" y="3354459"/>
                  <a:ext cx="396477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3237309" y="2259086"/>
                <a:ext cx="553868" cy="335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dirty="0" smtClean="0"/>
                  <a:t>s</a:t>
                </a:r>
                <a:r>
                  <a:rPr lang="en-US" baseline="-25000" dirty="0" smtClean="0"/>
                  <a:t>0 </a:t>
                </a:r>
                <a:r>
                  <a:rPr lang="en-US" dirty="0" smtClean="0"/>
                  <a:t>=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798103" y="5746406"/>
              <a:ext cx="1924350" cy="894807"/>
              <a:chOff x="2007179" y="3983106"/>
              <a:chExt cx="3250621" cy="96123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438399" y="3983106"/>
                <a:ext cx="0" cy="665092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2438400" y="4648200"/>
                <a:ext cx="2819400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444052" y="4188195"/>
                <a:ext cx="786559" cy="4600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964000" y="3983106"/>
                <a:ext cx="27421" cy="831781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30611" y="3983106"/>
                <a:ext cx="0" cy="833739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3215727" y="4198060"/>
                <a:ext cx="791766" cy="4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3964000" y="4188195"/>
                <a:ext cx="769365" cy="46000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2538652" y="4610431"/>
                <a:ext cx="705964" cy="333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sz="1600" dirty="0"/>
                  <a:t>s</a:t>
                </a:r>
                <a:r>
                  <a:rPr lang="en-US" sz="1600" baseline="-25000" dirty="0" smtClean="0"/>
                  <a:t>0  </a:t>
                </a:r>
                <a:endParaRPr lang="en-US" sz="1600" dirty="0"/>
              </a:p>
            </p:txBody>
          </p:sp>
          <p:sp>
            <p:nvSpPr>
              <p:cNvPr id="45" name="Rectangle 15"/>
              <p:cNvSpPr>
                <a:spLocks noChangeArrowheads="1"/>
              </p:cNvSpPr>
              <p:nvPr/>
            </p:nvSpPr>
            <p:spPr bwMode="auto">
              <a:xfrm>
                <a:off x="2007179" y="3983106"/>
                <a:ext cx="416718" cy="2149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sz="1600" dirty="0"/>
                  <a:t>v</a:t>
                </a:r>
              </a:p>
            </p:txBody>
          </p:sp>
        </p:grpSp>
        <p:cxnSp>
          <p:nvCxnSpPr>
            <p:cNvPr id="9" name="Straight Arrow Connector 8"/>
            <p:cNvCxnSpPr>
              <a:stCxn id="48" idx="3"/>
            </p:cNvCxnSpPr>
            <p:nvPr/>
          </p:nvCxnSpPr>
          <p:spPr>
            <a:xfrm>
              <a:off x="4389416" y="1500818"/>
              <a:ext cx="2881464" cy="3005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6" idx="3"/>
            </p:cNvCxnSpPr>
            <p:nvPr/>
          </p:nvCxnSpPr>
          <p:spPr>
            <a:xfrm>
              <a:off x="4387924" y="1890379"/>
              <a:ext cx="3151365" cy="2420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585479" y="2311236"/>
              <a:ext cx="4796521" cy="188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675140" y="1331541"/>
              <a:ext cx="2714276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Lực 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ma sát F</a:t>
              </a:r>
              <a:r>
                <a:rPr lang="de-DE" sz="1600" b="1" baseline="-25000" dirty="0">
                  <a:solidFill>
                    <a:schemeClr val="tx2">
                      <a:lumMod val="50000"/>
                    </a:schemeClr>
                  </a:solidFill>
                </a:rPr>
                <a:t>R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 = m.g.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  <a:sym typeface="Symbol" panose="05050102010706020507" pitchFamily="18" charset="2"/>
                </a:rPr>
                <a:t>. cos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  <a:sym typeface="Symbol" panose="05050102010706020507" pitchFamily="18" charset="2"/>
                </a:rPr>
                <a:t>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677422" y="2097936"/>
              <a:ext cx="2095606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Lực 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gia tốc F</a:t>
              </a:r>
              <a:r>
                <a:rPr lang="de-DE" sz="1600" b="1" baseline="-25000" dirty="0">
                  <a:solidFill>
                    <a:schemeClr val="tx2">
                      <a:lumMod val="50000"/>
                    </a:schemeClr>
                  </a:solidFill>
                </a:rPr>
                <a:t>B</a:t>
              </a:r>
              <a:r>
                <a:rPr lang="de-DE" sz="1600" b="1" dirty="0">
                  <a:solidFill>
                    <a:schemeClr val="tx2">
                      <a:lumMod val="50000"/>
                    </a:schemeClr>
                  </a:solidFill>
                </a:rPr>
                <a:t> = </a:t>
              </a:r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</a:rPr>
                <a:t>m.a    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Rectangle 12"/>
            <p:cNvSpPr>
              <a:spLocks noChangeArrowheads="1"/>
            </p:cNvSpPr>
            <p:nvPr/>
          </p:nvSpPr>
          <p:spPr bwMode="auto">
            <a:xfrm>
              <a:off x="546420" y="5691548"/>
              <a:ext cx="2209800" cy="364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Thời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gian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có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gia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tốc a: 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64413" y="4742682"/>
              <a:ext cx="5684865" cy="584775"/>
              <a:chOff x="348035" y="4352395"/>
              <a:chExt cx="5684865" cy="584775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348035" y="4352395"/>
                <a:ext cx="56848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 smtClean="0"/>
                  <a:t>-  </a:t>
                </a:r>
                <a:r>
                  <a:rPr lang="de-DE" sz="1600" b="1" dirty="0" smtClean="0"/>
                  <a:t>Lực </a:t>
                </a:r>
                <a:r>
                  <a:rPr lang="de-DE" sz="1600" b="1" dirty="0"/>
                  <a:t>tác động lên xi lanh</a:t>
                </a:r>
                <a:r>
                  <a:rPr lang="vi-VN" sz="1600" b="1" dirty="0"/>
                  <a:t> </a:t>
                </a:r>
                <a:r>
                  <a:rPr lang="vi-V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khi xi lanh đạt được </a:t>
                </a:r>
                <a:r>
                  <a:rPr lang="vi-VN" sz="1600" b="1" dirty="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chuyển động đều</a:t>
                </a:r>
                <a:r>
                  <a:rPr lang="vi-V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vi-V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 tính được lực như sau</a:t>
                </a:r>
                <a:r>
                  <a:rPr lang="vi-VN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160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638356" y="4610192"/>
                <a:ext cx="1074461" cy="24622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F</a:t>
                </a:r>
                <a:r>
                  <a:rPr lang="de-DE" sz="1600" b="1" baseline="-25000" dirty="0" smtClean="0">
                    <a:solidFill>
                      <a:schemeClr val="tx2">
                        <a:lumMod val="50000"/>
                      </a:schemeClr>
                    </a:solidFill>
                  </a:rPr>
                  <a:t>2</a:t>
                </a:r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de-DE" sz="1600" b="1" dirty="0">
                    <a:solidFill>
                      <a:schemeClr val="tx2">
                        <a:lumMod val="50000"/>
                      </a:schemeClr>
                    </a:solidFill>
                  </a:rPr>
                  <a:t>= F</a:t>
                </a:r>
                <a:r>
                  <a:rPr lang="de-DE" sz="1600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H</a:t>
                </a:r>
                <a:r>
                  <a:rPr lang="de-DE" sz="1600" b="1" dirty="0">
                    <a:solidFill>
                      <a:schemeClr val="tx2">
                        <a:lumMod val="50000"/>
                      </a:schemeClr>
                    </a:solidFill>
                  </a:rPr>
                  <a:t> +</a:t>
                </a:r>
                <a:r>
                  <a:rPr lang="de-DE" sz="1600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   </a:t>
                </a:r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F</a:t>
                </a:r>
                <a:r>
                  <a:rPr lang="de-DE" sz="1600" b="1" baseline="-25000" dirty="0" smtClean="0">
                    <a:solidFill>
                      <a:schemeClr val="tx2">
                        <a:lumMod val="50000"/>
                      </a:schemeClr>
                    </a:solidFill>
                  </a:rPr>
                  <a:t>R</a:t>
                </a:r>
                <a:endParaRPr lang="en-US" sz="1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" name="Right Arrow 7"/>
            <p:cNvSpPr/>
            <p:nvPr/>
          </p:nvSpPr>
          <p:spPr>
            <a:xfrm>
              <a:off x="3650987" y="5834088"/>
              <a:ext cx="171136" cy="60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3714683" y="6354942"/>
              <a:ext cx="147128" cy="7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27949" y="4445743"/>
              <a:ext cx="393532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600" b="1" dirty="0" smtClean="0"/>
                <a:t>Lực áp suất F</a:t>
              </a:r>
              <a:r>
                <a:rPr lang="de-DE" sz="1600" b="1" baseline="-25000" dirty="0"/>
                <a:t>2</a:t>
              </a:r>
              <a:r>
                <a:rPr lang="de-DE" sz="1600" b="1" dirty="0" smtClean="0"/>
                <a:t> </a:t>
              </a:r>
              <a:r>
                <a:rPr lang="de-DE" sz="1600" b="1" dirty="0"/>
                <a:t>= </a:t>
              </a:r>
              <a:r>
                <a:rPr lang="de-DE" sz="1600" b="1" dirty="0" smtClean="0"/>
                <a:t>A. p </a:t>
              </a:r>
              <a:r>
                <a:rPr lang="de-DE" sz="1600" b="1" dirty="0"/>
                <a:t>= </a:t>
              </a:r>
              <a:r>
                <a:rPr lang="de-DE" sz="1600" b="1" dirty="0" smtClean="0"/>
                <a:t>F</a:t>
              </a:r>
              <a:r>
                <a:rPr lang="de-DE" sz="1600" b="1" baseline="-25000" dirty="0" smtClean="0"/>
                <a:t>R </a:t>
              </a:r>
              <a:r>
                <a:rPr lang="de-DE" sz="1600" b="1" dirty="0" smtClean="0"/>
                <a:t> + </a:t>
              </a:r>
              <a:r>
                <a:rPr lang="de-DE" sz="1600" b="1" dirty="0"/>
                <a:t> F</a:t>
              </a:r>
              <a:r>
                <a:rPr lang="de-DE" sz="1600" b="1" baseline="-25000" dirty="0"/>
                <a:t>H</a:t>
              </a:r>
              <a:r>
                <a:rPr lang="de-DE" sz="1600" b="1" dirty="0"/>
                <a:t> </a:t>
              </a:r>
              <a:r>
                <a:rPr lang="de-DE" sz="1600" b="1" dirty="0" smtClean="0"/>
                <a:t> + F</a:t>
              </a:r>
              <a:r>
                <a:rPr lang="de-DE" sz="1600" b="1" baseline="-25000" dirty="0" smtClean="0"/>
                <a:t>B    </a:t>
              </a:r>
              <a:r>
                <a:rPr lang="de-DE" sz="1600" b="1" dirty="0" smtClean="0"/>
                <a:t> [N]</a:t>
              </a:r>
              <a:r>
                <a:rPr lang="de-DE" sz="1600" b="1" baseline="-25000" dirty="0" smtClean="0"/>
                <a:t> </a:t>
              </a:r>
              <a:r>
                <a:rPr lang="de-DE" sz="1600" b="1" dirty="0" smtClean="0"/>
                <a:t>    </a:t>
              </a:r>
              <a:endParaRPr lang="en-US" sz="1600" b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71484" y="2447244"/>
              <a:ext cx="38023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 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kg	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Khối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lượng chuyển động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 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m/s</a:t>
              </a:r>
              <a:r>
                <a:rPr lang="vi-VN" sz="1400" baseline="30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	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Gia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tốc trọng trường  g = 9,81 m/s</a:t>
              </a:r>
              <a:r>
                <a:rPr lang="vi-VN" sz="1400" baseline="30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.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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-	</a:t>
              </a:r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Hệ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số ma sát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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Grad	 </a:t>
              </a:r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Mặt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phẳng nghiêng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pl-PL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</a:t>
              </a:r>
              <a:r>
                <a:rPr lang="pl-PL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m/s</a:t>
              </a:r>
              <a:r>
                <a:rPr lang="pl-PL" sz="1400" baseline="30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pl-PL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	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pl-PL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Gia </a:t>
              </a:r>
              <a:r>
                <a:rPr lang="pl-PL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tốc a = 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v</a:t>
              </a:r>
              <a:r>
                <a:rPr lang="pl-PL" sz="1400" baseline="300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pl-PL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/2.s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m/s	 </a:t>
              </a:r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Vận </a:t>
              </a:r>
              <a:r>
                <a:rPr lang="de-DE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tốc của pittông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sz="1400" baseline="-250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 m	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Quảng </a:t>
              </a:r>
              <a:r>
                <a:rPr lang="vi-VN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đường có gia 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tốc</a:t>
              </a:r>
              <a:endPara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A [m2]	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Diện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tích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xi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lanh</a:t>
              </a:r>
              <a:endPara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P [pa]	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Áp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suất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vào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 xi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lanh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8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4400" y="930874"/>
            <a:ext cx="7315200" cy="5186131"/>
            <a:chOff x="914400" y="930874"/>
            <a:chExt cx="7315200" cy="5186131"/>
          </a:xfrm>
        </p:grpSpPr>
        <p:pic>
          <p:nvPicPr>
            <p:cNvPr id="2" name="Picture 1"/>
            <p:cNvPicPr/>
            <p:nvPr/>
          </p:nvPicPr>
          <p:blipFill rotWithShape="1">
            <a:blip r:embed="rId2"/>
            <a:srcRect l="30288" t="26226" r="37500" b="34189"/>
            <a:stretch/>
          </p:blipFill>
          <p:spPr bwMode="auto">
            <a:xfrm>
              <a:off x="1162049" y="1289690"/>
              <a:ext cx="6819901" cy="4827315"/>
            </a:xfrm>
            <a:prstGeom prst="rect">
              <a:avLst/>
            </a:prstGeom>
            <a:ln>
              <a:noFill/>
            </a:ln>
            <a:effectLst>
              <a:reflection blurRad="1270000" stA="45000" endPos="0" dist="1092200" dir="5400000" sy="-100000" algn="bl" rotWithShape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914400" y="930874"/>
              <a:ext cx="7315200" cy="358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1600" b="1" dirty="0" smtClean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d.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phụ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thuộc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lực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 áp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suất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đường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kính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piston</a:t>
              </a:r>
              <a:endPara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6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" y="1055628"/>
            <a:ext cx="8305800" cy="5497572"/>
            <a:chOff x="533400" y="1055628"/>
            <a:chExt cx="8305800" cy="5497572"/>
          </a:xfrm>
        </p:grpSpPr>
        <p:sp>
          <p:nvSpPr>
            <p:cNvPr id="2" name="Text Box 97"/>
            <p:cNvSpPr txBox="1">
              <a:spLocks noChangeArrowheads="1"/>
            </p:cNvSpPr>
            <p:nvPr/>
          </p:nvSpPr>
          <p:spPr bwMode="auto">
            <a:xfrm>
              <a:off x="914400" y="1055628"/>
              <a:ext cx="377218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cap="all" dirty="0" smtClean="0">
                  <a:cs typeface="Times New Roman" pitchFamily="18" charset="0"/>
                </a:rPr>
                <a:t>I. Hệ </a:t>
              </a:r>
              <a:r>
                <a:rPr lang="en-US" sz="2000" b="1" cap="all" dirty="0" err="1" smtClean="0">
                  <a:cs typeface="Times New Roman" pitchFamily="18" charset="0"/>
                </a:rPr>
                <a:t>thống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điều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khiển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khí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nén</a:t>
              </a:r>
              <a:endParaRPr lang="en-US" sz="1200" b="1" cap="all" dirty="0">
                <a:cs typeface="Times New Roman" pitchFamily="18" charset="0"/>
              </a:endParaRPr>
            </a:p>
          </p:txBody>
        </p:sp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3124200" y="2657476"/>
              <a:ext cx="3810000" cy="7842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vi-VN" sz="2000" b="1" dirty="0" smtClean="0">
                  <a:latin typeface="Calibri" pitchFamily="34" charset="0"/>
                  <a:cs typeface="Calibri" pitchFamily="34" charset="0"/>
                </a:rPr>
                <a:t>ĐỐI TƯỢNG ĐIỀU KHIỂN</a:t>
              </a:r>
            </a:p>
            <a:p>
              <a:pPr algn="ctr"/>
              <a:r>
                <a:rPr lang="vi-VN" sz="2000" b="1" dirty="0" smtClean="0">
                  <a:latin typeface="Calibri" pitchFamily="34" charset="0"/>
                  <a:cs typeface="Calibri" pitchFamily="34" charset="0"/>
                </a:rPr>
                <a:t>(Cơ cấu</a:t>
              </a:r>
              <a:r>
                <a:rPr lang="en-US" sz="2000" b="1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000" b="1" dirty="0" err="1" smtClean="0">
                  <a:latin typeface="Calibri" pitchFamily="34" charset="0"/>
                  <a:cs typeface="Calibri" pitchFamily="34" charset="0"/>
                </a:rPr>
                <a:t>chấp</a:t>
              </a:r>
              <a:r>
                <a:rPr lang="en-US" sz="2000" b="1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000" b="1" dirty="0" err="1" smtClean="0">
                  <a:latin typeface="Calibri" pitchFamily="34" charset="0"/>
                  <a:cs typeface="Calibri" pitchFamily="34" charset="0"/>
                </a:rPr>
                <a:t>hành</a:t>
              </a:r>
              <a:r>
                <a:rPr lang="en-US" sz="2000" b="1" dirty="0" smtClean="0">
                  <a:latin typeface="Calibri" pitchFamily="34" charset="0"/>
                  <a:cs typeface="Calibri" pitchFamily="34" charset="0"/>
                </a:rPr>
                <a:t>- </a:t>
              </a:r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Actuators)</a:t>
              </a:r>
              <a:endParaRPr kumimoji="0" lang="en-US" sz="200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cs typeface="Calibri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124200" y="4965700"/>
              <a:ext cx="3810000" cy="5984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PHẦN TỬ  XỬ LÝ TÍN HIỆU </a:t>
              </a:r>
              <a:r>
                <a:rPr lang="en-US" sz="2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(PROCESSING</a:t>
              </a:r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3124200" y="6032500"/>
              <a:ext cx="3886200" cy="520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PHẦN TỬ  NHẬN  TÍN HIỆU </a:t>
              </a:r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(INPUT)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124200" y="3822700"/>
              <a:ext cx="3810000" cy="7016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PHẦN TỬ  ĐIỀU KHIỂN                                  </a:t>
              </a:r>
              <a:r>
                <a:rPr lang="vi-VN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(Cơ cấu tác động</a:t>
              </a:r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(OUPUT)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533400" y="4051300"/>
              <a:ext cx="2171700" cy="5746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36000" tIns="36000" rIns="36000" bIns="36000" numCol="1" anchor="t" anchorCtr="0" compatLnSpc="1">
              <a:prstTxWarp prst="textNoShape">
                <a:avLst/>
              </a:prstTxWarp>
            </a:bodyPr>
            <a:lstStyle/>
            <a:p>
              <a:r>
                <a:rPr lang="vi-VN" sz="16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itchFamily="34" charset="0"/>
                  <a:cs typeface="Calibri" pitchFamily="34" charset="0"/>
                </a:rPr>
                <a:t>NGUỒN  NĂNG LƯỢNG </a:t>
              </a:r>
            </a:p>
            <a:p>
              <a:r>
                <a:rPr lang="en-US" sz="16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itchFamily="34" charset="0"/>
                  <a:cs typeface="Calibri" pitchFamily="34" charset="0"/>
                </a:rPr>
                <a:t>KHÍ NÉN – THUỶ LỰC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16200000">
              <a:off x="4762500" y="4546600"/>
              <a:ext cx="381000" cy="3048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16200000">
              <a:off x="4686300" y="3479800"/>
              <a:ext cx="381000" cy="3048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6200000">
              <a:off x="4762500" y="5613400"/>
              <a:ext cx="381000" cy="3048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H="1">
              <a:off x="2095500" y="5156200"/>
              <a:ext cx="1524000" cy="5334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2628900" y="4622800"/>
              <a:ext cx="533400" cy="4572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2743200" y="4157662"/>
              <a:ext cx="381000" cy="1587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2385219" y="3190081"/>
              <a:ext cx="1020762" cy="4572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Actu005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2286" t="413" r="-572" b="24499"/>
            <a:stretch/>
          </p:blipFill>
          <p:spPr>
            <a:xfrm>
              <a:off x="1050471" y="1655408"/>
              <a:ext cx="2667000" cy="735368"/>
            </a:xfrm>
            <a:prstGeom prst="rect">
              <a:avLst/>
            </a:prstGeom>
          </p:spPr>
        </p:pic>
        <p:pic>
          <p:nvPicPr>
            <p:cNvPr id="18" name="Actu010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9"/>
            <a:srcRect r="3031" b="14055"/>
            <a:stretch/>
          </p:blipFill>
          <p:spPr>
            <a:xfrm>
              <a:off x="6553200" y="1611731"/>
              <a:ext cx="2286000" cy="822721"/>
            </a:xfrm>
            <a:prstGeom prst="rect">
              <a:avLst/>
            </a:prstGeom>
          </p:spPr>
        </p:pic>
        <p:pic>
          <p:nvPicPr>
            <p:cNvPr id="19" name="Hút chân không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0"/>
            <a:srcRect l="16423" t="17346" r="16910" b="24876"/>
            <a:stretch/>
          </p:blipFill>
          <p:spPr>
            <a:xfrm>
              <a:off x="4106635" y="1564163"/>
              <a:ext cx="2057400" cy="10029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7705" y="910007"/>
            <a:ext cx="8759389" cy="5767227"/>
            <a:chOff x="217705" y="910007"/>
            <a:chExt cx="8759389" cy="5767227"/>
          </a:xfrm>
        </p:grpSpPr>
        <p:sp>
          <p:nvSpPr>
            <p:cNvPr id="8" name="Rectangle 2"/>
            <p:cNvSpPr txBox="1">
              <a:spLocks noChangeArrowheads="1"/>
            </p:cNvSpPr>
            <p:nvPr/>
          </p:nvSpPr>
          <p:spPr>
            <a:xfrm>
              <a:off x="838200" y="910007"/>
              <a:ext cx="3048000" cy="403598"/>
            </a:xfrm>
            <a:prstGeom prst="rect">
              <a:avLst/>
            </a:prstGeom>
          </p:spPr>
          <p:txBody>
            <a:bodyPr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III. ĐỘNG CƠ KHÍ NÉN </a:t>
              </a: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>
            <a:xfrm>
              <a:off x="217705" y="2534537"/>
              <a:ext cx="3999271" cy="346591"/>
            </a:xfrm>
            <a:prstGeom prst="rect">
              <a:avLst/>
            </a:prstGeom>
          </p:spPr>
          <p:txBody>
            <a:bodyPr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+mj-lt"/>
                  <a:ea typeface="+mj-ea"/>
                  <a:cs typeface="+mj-cs"/>
                </a:rPr>
                <a:t>2</a:t>
              </a:r>
              <a:r>
                <a:rPr kumimoji="0" lang="en-US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. Nguyên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lý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động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cơ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cánh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gạt</a:t>
              </a:r>
              <a:endPara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1" name="Picture 6" descr="fig. 1. vane motor is hydraulically balanced because pressurized fluid always acts on equal and opposite areas.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806085" y="3032857"/>
              <a:ext cx="1335825" cy="1687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935069" y="2632617"/>
            <a:ext cx="6042025" cy="3856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9" name="Visio" r:id="rId5" imgW="6950583" imgH="4435983" progId="">
                    <p:embed/>
                  </p:oleObj>
                </mc:Choice>
                <mc:Fallback>
                  <p:oleObj name="Visio" r:id="rId5" imgW="6950583" imgH="443598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069" y="2632617"/>
                          <a:ext cx="6042025" cy="38569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/>
            <p:nvPr/>
          </p:nvSpPr>
          <p:spPr>
            <a:xfrm>
              <a:off x="3209999" y="2766258"/>
              <a:ext cx="15369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áp </a:t>
              </a:r>
              <a:r>
                <a:rPr lang="en-US" sz="1600" b="1" dirty="0" err="1" smtClean="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suất</a:t>
              </a:r>
              <a:r>
                <a:rPr lang="en-US" sz="1600" b="1" dirty="0" smtClean="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khí</a:t>
              </a:r>
              <a:r>
                <a:rPr lang="en-US" sz="1600" b="1" dirty="0" smtClean="0">
                  <a:solidFill>
                    <a:srgbClr val="FF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p,  </a:t>
              </a:r>
              <a:endParaRPr lang="en-US" sz="1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9008" y="1520365"/>
              <a:ext cx="83767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</a:tabLst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Động </a:t>
              </a:r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cơ khí nén</a:t>
              </a:r>
              <a:r>
                <a:rPr lang="vi-VN" sz="16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 là loại động cơ chuyển đổi năng lượng khí nén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(ở </a:t>
              </a:r>
              <a:r>
                <a:rPr lang="vi-VN" sz="16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áp suất cao, tầm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3.000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~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3.600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psi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tạo </a:t>
              </a:r>
              <a:r>
                <a:rPr lang="vi-VN" sz="16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ra) thành cơ năng để quay rotor.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5845" y="1965125"/>
              <a:ext cx="83612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8738" algn="l"/>
                </a:tabLst>
              </a:pP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vi-VN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Động </a:t>
              </a:r>
              <a:r>
                <a:rPr lang="vi-VN" sz="1600" dirty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cơ khí nén được ứng dụng rộng rãi trong nhiều thiết bị, máy móc khác </a:t>
              </a:r>
              <a:r>
                <a:rPr lang="vi-VN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nha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u. Ví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dụ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thiết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bị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mở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vặn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vít</a:t>
              </a:r>
              <a:r>
                <a:rPr lang="en-US" sz="1600" dirty="0" smtClean="0">
                  <a:solidFill>
                    <a:srgbClr val="4444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7705" y="1213049"/>
              <a:ext cx="18028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1. </a:t>
              </a:r>
              <a:r>
                <a:rPr lang="en-US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Công</a:t>
              </a:r>
              <a:r>
                <a:rPr lang="en-US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dụng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2213" y="5951263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1014" y="4833427"/>
              <a:ext cx="785966" cy="99149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507872" y="4838147"/>
              <a:ext cx="1025313" cy="337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altLang="zh-TW" sz="1600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TW" sz="1600" dirty="0" err="1" smtClean="0">
                  <a:solidFill>
                    <a:srgbClr val="FF0000"/>
                  </a:solidFill>
                </a:rPr>
                <a:t>hiệu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82213" y="6338680"/>
              <a:ext cx="7342588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https://drive.google.com/file/d/1-CxOZgy8RzyziK0XeziElE2Tcl0cTC6r/view?usp=sharing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1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838200"/>
            <a:ext cx="9144000" cy="5867400"/>
            <a:chOff x="0" y="838200"/>
            <a:chExt cx="9144000" cy="5867400"/>
          </a:xfrm>
        </p:grpSpPr>
        <p:sp>
          <p:nvSpPr>
            <p:cNvPr id="86030" name="Rectangle 14"/>
            <p:cNvSpPr>
              <a:spLocks noChangeArrowheads="1"/>
            </p:cNvSpPr>
            <p:nvPr/>
          </p:nvSpPr>
          <p:spPr bwMode="auto">
            <a:xfrm>
              <a:off x="0" y="838200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69875" algn="l"/>
                </a:tabLst>
              </a:pPr>
              <a:r>
                <a:rPr kumimoji="0" lang="de-DE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NI-Centur" pitchFamily="2" charset="0"/>
                  <a:ea typeface="Times New Roman" pitchFamily="18" charset="0"/>
                  <a:cs typeface="Arial" pitchFamily="34" charset="0"/>
                </a:rPr>
                <a:t>.10</a:t>
              </a:r>
              <a:r>
                <a:rPr kumimoji="0" lang="de-DE" sz="1000" b="0" i="0" u="none" strike="noStrike" cap="none" normalizeH="0" baseline="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NI-Centur" pitchFamily="2" charset="0"/>
                  <a:ea typeface="Times New Roman" pitchFamily="18" charset="0"/>
                  <a:cs typeface="Arial" pitchFamily="34" charset="0"/>
                </a:rPr>
                <a:t>-3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69875" algn="l"/>
                </a:tabLst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>
            <a:xfrm>
              <a:off x="1040873" y="838200"/>
              <a:ext cx="3411776" cy="395563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3. </a:t>
              </a:r>
              <a:r>
                <a:rPr kumimoji="0" lang="en-GB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Tính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GB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toán</a:t>
              </a:r>
              <a:r>
                <a:rPr kumimoji="0" lang="en-GB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động</a:t>
              </a:r>
              <a:r>
                <a:rPr lang="en-GB" b="1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cơ</a:t>
              </a:r>
              <a:r>
                <a:rPr lang="en-GB" b="1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khí</a:t>
              </a:r>
              <a:r>
                <a:rPr lang="en-GB" b="1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GB" b="1" dirty="0" err="1" smtClean="0">
                  <a:latin typeface="+mj-lt"/>
                  <a:ea typeface="+mj-ea"/>
                  <a:cs typeface="+mj-cs"/>
                </a:rPr>
                <a:t>nén</a:t>
              </a:r>
              <a:endPara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86021" name="Picture 860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8230" y="1988260"/>
              <a:ext cx="1431726" cy="1806124"/>
            </a:xfrm>
            <a:prstGeom prst="rect">
              <a:avLst/>
            </a:prstGeom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62000" y="1528245"/>
              <a:ext cx="80772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Thông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cơ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60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ưu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lượng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riêng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thể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tích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dịch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chuyển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V,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ố vòng quay n</a:t>
              </a:r>
              <a:r>
                <a:rPr lang="en-US" sz="1600" b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Mô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ment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</a:t>
              </a:r>
              <a:r>
                <a:rPr lang="en-US" sz="1600" b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suất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</a:t>
              </a:r>
              <a:r>
                <a:rPr lang="en-US" sz="1600" b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16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79605" y="2206108"/>
              <a:ext cx="2389115" cy="348569"/>
              <a:chOff x="959751" y="2204420"/>
              <a:chExt cx="2389115" cy="34856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59751" y="2214435"/>
                <a:ext cx="11849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600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Lưu lượng: </a:t>
                </a:r>
                <a:endParaRPr lang="en-US" sz="16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394759" y="2204420"/>
                <a:ext cx="954107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de-DE" sz="1600" b="1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Q</a:t>
                </a:r>
                <a:r>
                  <a:rPr lang="de-DE" sz="1600" b="1" baseline="-25000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e-DE" sz="1600" b="1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= </a:t>
                </a:r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n</a:t>
                </a:r>
                <a:r>
                  <a:rPr lang="de-DE" sz="1600" b="1" baseline="-25000" dirty="0" smtClean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0</a:t>
                </a:r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de-DE" sz="1600" b="1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. </a:t>
                </a:r>
                <a:r>
                  <a:rPr lang="de-DE" sz="1600" b="1" dirty="0" smtClean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rPr>
                  <a:t>V</a:t>
                </a:r>
                <a:endParaRPr lang="en-US" sz="1600" b="1" dirty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108554" y="2611435"/>
              <a:ext cx="33562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b="1" dirty="0" smtClean="0">
                  <a:solidFill>
                    <a:schemeClr val="tx2">
                      <a:lumMod val="50000"/>
                    </a:schemeClr>
                  </a:solidFill>
                  <a:cs typeface="Arial" pitchFamily="34" charset="0"/>
                </a:rPr>
                <a:t>Theo định luật Pascal  ta có:</a:t>
              </a:r>
              <a:endParaRPr lang="en-US" sz="1600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70846" y="2782475"/>
              <a:ext cx="2401154" cy="716888"/>
              <a:chOff x="1025679" y="3526042"/>
              <a:chExt cx="2401154" cy="716888"/>
            </a:xfrm>
          </p:grpSpPr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1025679" y="3767949"/>
                <a:ext cx="124426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 smtClean="0">
                    <a:solidFill>
                      <a:schemeClr val="tx2">
                        <a:lumMod val="50000"/>
                      </a:schemeClr>
                    </a:solidFill>
                  </a:rPr>
                  <a:t>Áp </a:t>
                </a:r>
                <a:r>
                  <a:rPr lang="en-US" sz="1600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suất</a:t>
                </a:r>
                <a:r>
                  <a:rPr lang="en-US" sz="1600" dirty="0" smtClean="0">
                    <a:solidFill>
                      <a:schemeClr val="tx2">
                        <a:lumMod val="50000"/>
                      </a:schemeClr>
                    </a:solidFill>
                  </a:rPr>
                  <a:t> p: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2332024" y="3526042"/>
                <a:ext cx="1094809" cy="716888"/>
                <a:chOff x="2350665" y="4135838"/>
                <a:chExt cx="1094809" cy="716888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2350665" y="4344504"/>
                  <a:ext cx="515065" cy="30777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lv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69875" algn="l"/>
                    </a:tabLst>
                  </a:pPr>
                  <a:r>
                    <a:rPr lang="de-DE" sz="1400" b="1" baseline="-25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  </a:t>
                  </a:r>
                  <a:r>
                    <a:rPr lang="de-DE" sz="14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 = </a:t>
                  </a:r>
                  <a:endParaRPr lang="en-US" sz="1400" b="1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865730" y="4135838"/>
                  <a:ext cx="488878" cy="31242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269875" algn="l"/>
                    </a:tabLst>
                  </a:pPr>
                  <a:r>
                    <a:rPr lang="de-DE" sz="14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</a:t>
                  </a:r>
                  <a:r>
                    <a:rPr lang="de-DE" sz="1400" b="1" baseline="-25000" dirty="0" smtClean="0">
                      <a:solidFill>
                        <a:schemeClr val="tx2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0</a:t>
                  </a:r>
                  <a:r>
                    <a:rPr lang="de-DE" sz="14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endParaRPr lang="en-US" sz="1400" b="1" dirty="0">
                    <a:solidFill>
                      <a:schemeClr val="tx2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903301" y="4544949"/>
                  <a:ext cx="488879" cy="30777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tx2">
                          <a:lumMod val="50000"/>
                        </a:schemeClr>
                      </a:solidFill>
                      <a:cs typeface="Arial" pitchFamily="34" charset="0"/>
                    </a:rPr>
                    <a:t>   V</a:t>
                  </a:r>
                  <a:endParaRPr lang="en-US" sz="1400" b="1" dirty="0">
                    <a:solidFill>
                      <a:schemeClr val="tx2">
                        <a:lumMod val="50000"/>
                      </a:schemeClr>
                    </a:solidFill>
                    <a:cs typeface="Arial" pitchFamily="34" charset="0"/>
                  </a:endParaRP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927812" y="4487006"/>
                  <a:ext cx="517662" cy="10724"/>
                </a:xfrm>
                <a:prstGeom prst="line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Rectangle 4"/>
            <p:cNvSpPr/>
            <p:nvPr/>
          </p:nvSpPr>
          <p:spPr>
            <a:xfrm>
              <a:off x="7267707" y="2738462"/>
              <a:ext cx="3369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b="1" dirty="0" smtClean="0">
                  <a:latin typeface="+mj-lt"/>
                  <a:cs typeface="Arial" pitchFamily="34" charset="0"/>
                </a:rPr>
                <a:t>V</a:t>
              </a:r>
              <a:r>
                <a:rPr lang="de-DE" sz="1600" b="1" baseline="-25000" dirty="0" smtClean="0">
                  <a:latin typeface="+mj-lt"/>
                  <a:cs typeface="Arial" pitchFamily="34" charset="0"/>
                </a:rPr>
                <a:t> 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26778" y="2083847"/>
              <a:ext cx="74175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9875" algn="l"/>
                </a:tabLst>
              </a:pPr>
              <a:r>
                <a:rPr lang="de-DE" sz="1600" b="1" dirty="0" smtClean="0">
                  <a:solidFill>
                    <a:srgbClr val="1002CA"/>
                  </a:solidFill>
                  <a:latin typeface="+mj-lt"/>
                  <a:cs typeface="Arial" pitchFamily="34" charset="0"/>
                </a:rPr>
                <a:t>Q, p</a:t>
              </a:r>
              <a:endParaRPr lang="en-US" sz="1600" b="1" dirty="0">
                <a:solidFill>
                  <a:srgbClr val="1002CA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94547" y="2419847"/>
              <a:ext cx="3946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b="1" dirty="0" smtClean="0">
                  <a:latin typeface="+mj-lt"/>
                  <a:cs typeface="Arial" pitchFamily="34" charset="0"/>
                </a:rPr>
                <a:t>n</a:t>
              </a:r>
              <a:r>
                <a:rPr lang="de-DE" sz="1600" b="1" baseline="-25000" dirty="0" smtClean="0">
                  <a:latin typeface="+mj-lt"/>
                  <a:cs typeface="Arial" pitchFamily="34" charset="0"/>
                </a:rPr>
                <a:t>0 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359" y="2451916"/>
              <a:ext cx="4700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b="1" dirty="0">
                  <a:latin typeface="+mj-lt"/>
                  <a:cs typeface="Arial" pitchFamily="34" charset="0"/>
                </a:rPr>
                <a:t>M</a:t>
              </a:r>
              <a:r>
                <a:rPr lang="de-DE" sz="1600" b="1" baseline="-25000" dirty="0" smtClean="0">
                  <a:latin typeface="+mj-lt"/>
                  <a:cs typeface="Arial" pitchFamily="34" charset="0"/>
                </a:rPr>
                <a:t>0 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108554" y="3655525"/>
              <a:ext cx="2783308" cy="373443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Công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suất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động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cơ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cs typeface="Arial" pitchFamily="34" charset="0"/>
                </a:rPr>
                <a:t>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itle 1"/>
                <p:cNvSpPr txBox="1">
                  <a:spLocks/>
                </p:cNvSpPr>
                <p:nvPr/>
              </p:nvSpPr>
              <p:spPr>
                <a:xfrm>
                  <a:off x="3561929" y="3578044"/>
                  <a:ext cx="1498304" cy="373443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r>
                    <a:rPr lang="en-US" sz="16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P</a:t>
                  </a:r>
                  <a:r>
                    <a:rPr lang="en-US" sz="1600" b="1" baseline="-25000" dirty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o</a:t>
                  </a:r>
                  <a:r>
                    <a:rPr lang="en-US" sz="16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= 2.</a:t>
                  </a:r>
                  <a14:m>
                    <m:oMath xmlns:m="http://schemas.openxmlformats.org/officeDocument/2006/math">
                      <m:r>
                        <a:rPr lang="el-GR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𝝅</m:t>
                      </m:r>
                    </m:oMath>
                  </a14:m>
                  <a:r>
                    <a:rPr lang="en-US" sz="16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.</a:t>
                  </a:r>
                  <a:r>
                    <a:rPr lang="en-US" sz="1600" b="1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n</a:t>
                  </a:r>
                  <a:r>
                    <a:rPr lang="en-US" sz="1600" b="1" baseline="-25000" dirty="0" err="1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o</a:t>
                  </a:r>
                  <a:r>
                    <a:rPr lang="en-US" sz="1600" b="1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.M</a:t>
                  </a:r>
                  <a:r>
                    <a:rPr lang="en-US" sz="1600" b="1" baseline="-25000" dirty="0" err="1" smtClean="0">
                      <a:solidFill>
                        <a:schemeClr val="tx2">
                          <a:lumMod val="50000"/>
                        </a:schemeClr>
                      </a:solidFill>
                      <a:latin typeface="+mj-lt"/>
                      <a:cs typeface="Arial" pitchFamily="34" charset="0"/>
                    </a:rPr>
                    <a:t>o</a:t>
                  </a:r>
                  <a:endParaRPr lang="en-US" sz="1600" b="1" baseline="-25000" dirty="0" smtClean="0">
                    <a:solidFill>
                      <a:schemeClr val="tx2">
                        <a:lumMod val="50000"/>
                      </a:schemeClr>
                    </a:solidFill>
                    <a:latin typeface="+mj-lt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Titl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1929" y="3578044"/>
                  <a:ext cx="1498304" cy="373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33" t="-4918"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2052884" y="4052279"/>
              <a:ext cx="647198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Trong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đó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:          Q:   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lượng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[ m</a:t>
              </a:r>
              <a:r>
                <a:rPr lang="en-US" altLang="zh-TW" sz="1400" baseline="30000" dirty="0" smtClean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/s]</a:t>
              </a:r>
            </a:p>
            <a:p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	     V:  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lượng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riêng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cơ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(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thể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tích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dịch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chuyển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) [m</a:t>
              </a:r>
              <a:r>
                <a:rPr lang="en-US" altLang="zh-TW" sz="1400" baseline="30000" dirty="0" smtClean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/vòng]</a:t>
              </a:r>
              <a:endParaRPr lang="en-US" altLang="zh-TW" sz="1400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                         n</a:t>
              </a:r>
              <a:r>
                <a:rPr lang="en-US" altLang="zh-TW" sz="1400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0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:   </a:t>
              </a:r>
              <a:r>
                <a:rPr lang="en-US" altLang="zh-TW" sz="1400" dirty="0" err="1">
                  <a:solidFill>
                    <a:schemeClr val="tx2">
                      <a:lumMod val="50000"/>
                    </a:schemeClr>
                  </a:solidFill>
                </a:rPr>
                <a:t>S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ố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vòng quay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cơ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[vg/s]</a:t>
              </a:r>
            </a:p>
            <a:p>
              <a:r>
                <a:rPr lang="en-US" altLang="zh-TW" sz="14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                         p:  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Áp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suất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vào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cơ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[pa]</a:t>
              </a:r>
            </a:p>
            <a:p>
              <a:r>
                <a:rPr lang="en-US" altLang="zh-TW" sz="14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                        M</a:t>
              </a:r>
              <a:r>
                <a:rPr lang="en-US" altLang="zh-TW" sz="1400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0  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Mô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ment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trên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trục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cơ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[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N.m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]</a:t>
              </a:r>
            </a:p>
            <a:p>
              <a:r>
                <a:rPr lang="en-US" altLang="zh-TW" sz="1400" dirty="0">
                  <a:solidFill>
                    <a:schemeClr val="tx2">
                      <a:lumMod val="50000"/>
                    </a:schemeClr>
                  </a:solidFill>
                </a:rPr>
                <a:t>	 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  P</a:t>
              </a:r>
              <a:r>
                <a:rPr lang="en-US" altLang="zh-TW" sz="1400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0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Công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suất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động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cơ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zh-TW" sz="14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altLang="zh-TW" sz="1400" dirty="0" smtClean="0">
                  <a:solidFill>
                    <a:schemeClr val="tx2">
                      <a:lumMod val="50000"/>
                    </a:schemeClr>
                  </a:solidFill>
                </a:rPr>
                <a:t>  [W]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73109" y="5707577"/>
              <a:ext cx="2240100" cy="32284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400" b="1" dirty="0">
                  <a:solidFill>
                    <a:srgbClr val="0000FF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THÔNG SỐ KĨ THUẬT CHÍNH</a:t>
              </a:r>
              <a:endParaRPr lang="en-US" sz="1400" dirty="0">
                <a:solidFill>
                  <a:srgbClr val="0000FF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5330" y="6030422"/>
              <a:ext cx="25617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moto</a:t>
              </a:r>
              <a:r>
                <a:rPr lang="en-US" sz="1400" b="1" dirty="0">
                  <a:latin typeface="+mj-lt"/>
                </a:rPr>
                <a:t> </a:t>
              </a:r>
              <a:r>
                <a:rPr lang="en-US" sz="1400" b="1" dirty="0" err="1">
                  <a:latin typeface="+mj-lt"/>
                </a:rPr>
                <a:t>khí</a:t>
              </a:r>
              <a:r>
                <a:rPr lang="en-US" sz="1400" b="1" dirty="0">
                  <a:latin typeface="+mj-lt"/>
                </a:rPr>
                <a:t> model CY-0706 3/8 </a:t>
              </a:r>
              <a:r>
                <a:rPr lang="en-US" sz="1400" b="1" dirty="0" smtClean="0">
                  <a:latin typeface="+mj-lt"/>
                </a:rPr>
                <a:t>HP</a:t>
              </a:r>
            </a:p>
            <a:p>
              <a:r>
                <a:rPr lang="vi-VN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Xuất </a:t>
              </a:r>
              <a:r>
                <a:rPr lang="vi-V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xứ: Đài Loan </a:t>
              </a:r>
            </a:p>
          </p:txBody>
        </p:sp>
        <p:pic>
          <p:nvPicPr>
            <p:cNvPr id="79874" name="Picture 2" descr="http://thietbiaau.com/upload/motor_khi_nne/motor_khi_nen_cosmosta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8" t="2899" r="53868" b="57333"/>
            <a:stretch/>
          </p:blipFill>
          <p:spPr bwMode="auto">
            <a:xfrm>
              <a:off x="6062720" y="5542013"/>
              <a:ext cx="1029930" cy="116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024" name="Curved Left Arrow 86023"/>
            <p:cNvSpPr/>
            <p:nvPr/>
          </p:nvSpPr>
          <p:spPr>
            <a:xfrm>
              <a:off x="8252576" y="2750249"/>
              <a:ext cx="230325" cy="376880"/>
            </a:xfrm>
            <a:prstGeom prst="curved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027" name="Rectangle 86026"/>
            <p:cNvSpPr/>
            <p:nvPr/>
          </p:nvSpPr>
          <p:spPr>
            <a:xfrm>
              <a:off x="3996271" y="5646754"/>
              <a:ext cx="224512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vi-V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Công suất max: 3/8 HP</a:t>
              </a:r>
            </a:p>
            <a:p>
              <a:pPr algn="just"/>
              <a:r>
                <a:rPr lang="vi-V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 - Tốc độ max: 3000 rpm </a:t>
              </a:r>
            </a:p>
            <a:p>
              <a:pPr algn="just"/>
              <a:r>
                <a:rPr lang="vi-V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 - Momen max: 4.0 N/m</a:t>
              </a:r>
            </a:p>
            <a:p>
              <a:pPr algn="just"/>
              <a:r>
                <a:rPr lang="vi-V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 - Trọng lượng: 3.33 kg 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762000" y="1210781"/>
              <a:ext cx="41801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a. </a:t>
              </a:r>
              <a:r>
                <a:rPr lang="en-US" sz="1600" b="1" dirty="0" err="1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Thông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khí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nén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vi-VN" sz="1600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Lưu lượng 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vi-VN" sz="1600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áp </a:t>
              </a:r>
              <a:r>
                <a:rPr lang="en-US" sz="1600" dirty="0" err="1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suất</a:t>
              </a:r>
              <a:r>
                <a:rPr lang="en-US" sz="1600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smtClean="0">
                  <a:solidFill>
                    <a:srgbClr val="1002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0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918405"/>
            <a:ext cx="8562974" cy="5473474"/>
            <a:chOff x="228600" y="918405"/>
            <a:chExt cx="8562974" cy="5473474"/>
          </a:xfrm>
        </p:grpSpPr>
        <p:sp>
          <p:nvSpPr>
            <p:cNvPr id="3" name="Rectangle 2"/>
            <p:cNvSpPr/>
            <p:nvPr/>
          </p:nvSpPr>
          <p:spPr>
            <a:xfrm>
              <a:off x="228600" y="3011365"/>
              <a:ext cx="85629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just"/>
              <a:r>
                <a:rPr lang="en-US" b="1" dirty="0"/>
                <a:t>3</a:t>
              </a:r>
              <a:r>
                <a:rPr lang="en-US" b="1" dirty="0" smtClean="0"/>
                <a:t>. </a:t>
              </a:r>
              <a:r>
                <a:rPr lang="en-US" b="1" dirty="0" err="1" smtClean="0"/>
                <a:t>Công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dụng</a:t>
              </a:r>
              <a:r>
                <a:rPr lang="en-US" b="1" dirty="0" smtClean="0"/>
                <a:t>: 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Hệ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thống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phễu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chân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để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và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di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chuyển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loại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thùng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2"/>
            <p:cNvSpPr txBox="1">
              <a:spLocks noChangeArrowheads="1"/>
            </p:cNvSpPr>
            <p:nvPr/>
          </p:nvSpPr>
          <p:spPr>
            <a:xfrm>
              <a:off x="913743" y="918405"/>
              <a:ext cx="4267857" cy="378632"/>
            </a:xfrm>
            <a:prstGeom prst="rect">
              <a:avLst/>
            </a:prstGeom>
          </p:spPr>
          <p:txBody>
            <a:bodyPr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ea typeface="+mj-ea"/>
                  <a:cs typeface="+mj-cs"/>
                </a:rPr>
                <a:t>IV. THIẾT BỊ  HÚT CHÂN KHÔNG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j-ea"/>
                <a:cs typeface="+mj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28600" y="1217155"/>
              <a:ext cx="8305800" cy="694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b="1" dirty="0" smtClean="0">
                  <a:latin typeface="+mj-lt"/>
                  <a:ea typeface="Batang"/>
                  <a:cs typeface="Times New Roman" panose="02020603050405020304" pitchFamily="18" charset="0"/>
                </a:rPr>
                <a:t>1. </a:t>
              </a:r>
              <a:r>
                <a:rPr lang="en-US" b="1" dirty="0" err="1" smtClean="0">
                  <a:latin typeface="+mj-lt"/>
                  <a:ea typeface="Batang"/>
                  <a:cs typeface="Times New Roman" panose="02020603050405020304" pitchFamily="18" charset="0"/>
                </a:rPr>
                <a:t>Khái</a:t>
              </a:r>
              <a:r>
                <a:rPr lang="en-US" b="1" dirty="0" smtClean="0"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b="1" dirty="0" err="1" smtClean="0">
                  <a:latin typeface="+mj-lt"/>
                  <a:ea typeface="Batang"/>
                  <a:cs typeface="Times New Roman" panose="02020603050405020304" pitchFamily="18" charset="0"/>
                </a:rPr>
                <a:t>niệm</a:t>
              </a:r>
              <a:r>
                <a:rPr lang="en-US" b="1" dirty="0" smtClean="0">
                  <a:latin typeface="+mj-lt"/>
                  <a:ea typeface="Batang"/>
                  <a:cs typeface="Times New Roman" panose="02020603050405020304" pitchFamily="18" charset="0"/>
                </a:rPr>
                <a:t>: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hiểu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đơn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giản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thấp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hơn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quyển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do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nếu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lấy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giá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trị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quyển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chuẩn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thì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giá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trị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âm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. 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Batang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" y="1944442"/>
              <a:ext cx="84398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b="1" dirty="0" smtClean="0">
                  <a:latin typeface="+mj-lt"/>
                  <a:ea typeface="Batang"/>
                </a:rPr>
                <a:t>2. Nguyên </a:t>
              </a:r>
              <a:r>
                <a:rPr lang="en-US" b="1" dirty="0" err="1" smtClean="0">
                  <a:latin typeface="+mj-lt"/>
                  <a:ea typeface="Batang"/>
                </a:rPr>
                <a:t>lý</a:t>
              </a:r>
              <a:r>
                <a:rPr lang="en-US" b="1" dirty="0" smtClean="0">
                  <a:latin typeface="+mj-lt"/>
                  <a:ea typeface="Batang"/>
                </a:rPr>
                <a:t>: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được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từ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một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thể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tích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kín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dựa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vào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sự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chênh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lệch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trong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buồng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kín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xung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quanh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Nếu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thể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tích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kín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này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giới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hạn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bởi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bề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mặt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của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phễu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chi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tiết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,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sẽ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làm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vật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dính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lại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với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nhau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38300" y="5435837"/>
              <a:ext cx="5486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just"/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Dây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chuyền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gắp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và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di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chuyển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kính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chi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trong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lắp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ráp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ô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tô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18343" y="4219954"/>
              <a:ext cx="4800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algn="just"/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Dây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chuyền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gắp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và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di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chuyển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loại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đá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18343" y="3553735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18343" y="4676342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18343" y="5899436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13843" y="3571714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https://drive.google.com/file/d/1MmDLNtrJWTDNEVJ9y5GWIbEc4Bv_cFQi/view?usp=sharing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95700" y="4626632"/>
              <a:ext cx="457200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600" dirty="0"/>
                <a:t>https://drive.google.com/file/d/1eUaI9v11_su7sUTflZY47C4SAgK5d6A3/view?usp=sharing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3843" y="5899436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https://drive.google.com/file/d/1eQWqI2nHzmym9ejEe0Oby7wkBlhA1n3x/view?usp=sharing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4173" y="894925"/>
            <a:ext cx="8405435" cy="5463718"/>
            <a:chOff x="514173" y="894925"/>
            <a:chExt cx="8405435" cy="5463718"/>
          </a:xfrm>
        </p:grpSpPr>
        <p:sp>
          <p:nvSpPr>
            <p:cNvPr id="5" name="Rectangle 2"/>
            <p:cNvSpPr txBox="1">
              <a:spLocks noChangeArrowheads="1"/>
            </p:cNvSpPr>
            <p:nvPr/>
          </p:nvSpPr>
          <p:spPr>
            <a:xfrm>
              <a:off x="882706" y="894925"/>
              <a:ext cx="3536894" cy="330945"/>
            </a:xfrm>
            <a:prstGeom prst="rect">
              <a:avLst/>
            </a:prstGeom>
          </p:spPr>
          <p:txBody>
            <a:bodyPr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4. </a:t>
              </a:r>
              <a:r>
                <a:rPr kumimoji="0" lang="en-US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Phương</a:t>
              </a:r>
              <a:r>
                <a:rPr kumimoji="0" lang="en-US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pháp</a:t>
              </a:r>
              <a:r>
                <a:rPr kumimoji="0" lang="en-US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tạo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chân</a:t>
              </a:r>
              <a:r>
                <a:rPr kumimoji="0" lang="en-US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không</a:t>
              </a:r>
              <a:endPara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>
            <a:xfrm>
              <a:off x="882706" y="1183450"/>
              <a:ext cx="5029200" cy="605138"/>
            </a:xfrm>
            <a:prstGeom prst="rect">
              <a:avLst/>
            </a:prstGeom>
          </p:spPr>
          <p:txBody>
            <a:bodyPr rtlCol="0">
              <a:noAutofit/>
            </a:bodyPr>
            <a:lstStyle/>
            <a:p>
              <a:pPr marL="457200" marR="0" lvl="0" indent="-45720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-   Nguyên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lý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b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ơm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chân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không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457200" indent="-457200">
                <a:spcBef>
                  <a:spcPct val="0"/>
                </a:spcBef>
                <a:defRPr/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-   Nguyên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lý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tạo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ra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chân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không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bằng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ống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Venturi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Batang" pitchFamily="18" charset="-127"/>
                  <a:cs typeface="Times New Roman" pitchFamily="18" charset="0"/>
                </a:rPr>
                <a:t> </a:t>
              </a:r>
              <a:endParaRPr lang="en-US" sz="2800" dirty="0" smtClean="0">
                <a:solidFill>
                  <a:schemeClr val="tx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Rectangle 2"/>
            <p:cNvSpPr txBox="1">
              <a:spLocks noChangeArrowheads="1"/>
            </p:cNvSpPr>
            <p:nvPr/>
          </p:nvSpPr>
          <p:spPr>
            <a:xfrm>
              <a:off x="533400" y="1785942"/>
              <a:ext cx="3657600" cy="350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a.  Nguyên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lý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hút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bằng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b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ơm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chân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không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4173" y="2104822"/>
              <a:ext cx="8394715" cy="682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Nguồn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từ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bơm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chân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xem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video minh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hoa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,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đường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phân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phối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các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đầu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nối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các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van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điều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khiển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đến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phễu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hút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chân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thực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hiện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qua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trình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hút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chi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tiết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</a:rPr>
                <a:t>.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71680" name="Group 71679"/>
            <p:cNvGrpSpPr/>
            <p:nvPr/>
          </p:nvGrpSpPr>
          <p:grpSpPr>
            <a:xfrm>
              <a:off x="521100" y="2961734"/>
              <a:ext cx="8398508" cy="2633366"/>
              <a:chOff x="247128" y="3050921"/>
              <a:chExt cx="8398508" cy="2633366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/>
              <a:srcRect l="12906" r="2625"/>
              <a:stretch/>
            </p:blipFill>
            <p:spPr>
              <a:xfrm>
                <a:off x="2354928" y="3050921"/>
                <a:ext cx="6290708" cy="235943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47128" y="4722295"/>
                <a:ext cx="1996119" cy="24622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Phễu</a:t>
                </a:r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hút</a:t>
                </a:r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chân</a:t>
                </a:r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không</a:t>
                </a:r>
                <a:endParaRPr lang="en-US" sz="16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02628" y="5438066"/>
                <a:ext cx="1577574" cy="24622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Chi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tiết</a:t>
                </a:r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 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cần</a:t>
                </a:r>
                <a:r>
                  <a:rPr lang="en-US" sz="16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600" b="1" dirty="0" err="1" smtClean="0">
                    <a:solidFill>
                      <a:schemeClr val="tx2">
                        <a:lumMod val="50000"/>
                      </a:schemeClr>
                    </a:solidFill>
                  </a:rPr>
                  <a:t>hút</a:t>
                </a:r>
                <a:endParaRPr lang="en-US" sz="16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172581" y="4902473"/>
                <a:ext cx="525247" cy="113468"/>
              </a:xfrm>
              <a:prstGeom prst="straightConnector1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3002628" y="5243090"/>
                <a:ext cx="533400" cy="194976"/>
              </a:xfrm>
              <a:prstGeom prst="straightConnector1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Ưu điểm và ứng dụng bơm chân không ngày nay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42594"/>
              <a:ext cx="1755219" cy="1079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543385" y="5704309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43385" y="6112422"/>
              <a:ext cx="7487393" cy="2462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/>
                <a:t>https://drive.google.com/file/d/1LZ2Ld2mP-L0bffrkzcZU9ND5l7z8bqml/view?usp=sharing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999" y="991202"/>
            <a:ext cx="8153400" cy="5185868"/>
            <a:chOff x="380999" y="991202"/>
            <a:chExt cx="8153400" cy="5185868"/>
          </a:xfrm>
        </p:grpSpPr>
        <p:sp>
          <p:nvSpPr>
            <p:cNvPr id="88067" name="Rectangle 3"/>
            <p:cNvSpPr>
              <a:spLocks noChangeArrowheads="1"/>
            </p:cNvSpPr>
            <p:nvPr/>
          </p:nvSpPr>
          <p:spPr bwMode="auto">
            <a:xfrm>
              <a:off x="914400" y="991202"/>
              <a:ext cx="4648200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6038" algn="l"/>
                  <a:tab pos="342900" algn="l"/>
                </a:tabLst>
              </a:pPr>
              <a:r>
                <a:rPr lang="en-US" sz="1600" b="1" dirty="0" smtClean="0">
                  <a:latin typeface="+mj-lt"/>
                  <a:ea typeface="Batang" pitchFamily="18" charset="-127"/>
                  <a:cs typeface="Times New Roman" pitchFamily="18" charset="0"/>
                </a:rPr>
                <a:t>b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. Nguyên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lý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cơ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bản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tạo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ra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chân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không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ống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Venturi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itchFamily="34" charset="0"/>
              </a:endParaRPr>
            </a:p>
          </p:txBody>
        </p:sp>
        <p:pic>
          <p:nvPicPr>
            <p:cNvPr id="75844" name="Picture 68" descr="fig. 4. venturi-type vacuum generator produces vacuum from stream of compressed air. most recent designs pull vacuum to 27 in.-hg from a source of compressed air of less than 50 psig."/>
            <p:cNvPicPr>
              <a:picLocks noChangeAspect="1" noChangeArrowheads="1"/>
            </p:cNvPicPr>
            <p:nvPr/>
          </p:nvPicPr>
          <p:blipFill>
            <a:blip r:embed="rId2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97" b="17494"/>
            <a:stretch>
              <a:fillRect/>
            </a:stretch>
          </p:blipFill>
          <p:spPr bwMode="auto">
            <a:xfrm>
              <a:off x="1775108" y="3048000"/>
              <a:ext cx="5593784" cy="2136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80999" y="1395218"/>
              <a:ext cx="8153400" cy="16083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114300" algn="l"/>
                  <a:tab pos="465138" algn="l"/>
                </a:tabLs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		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nén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với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áp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dư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(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máy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)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sẽ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cửa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A,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sẽ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ngang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cửa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tiết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lưu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khe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hẹp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B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dòng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tăng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vận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vì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vậy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áp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giảm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xuống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cửa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C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tạo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.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Lúc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này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lượng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chuyển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đổi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thành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động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biểu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hiện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vận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vận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suất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sẽ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giảm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do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tạo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sự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đẩy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này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ngoài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Dòng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xả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quyển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qua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cửa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xả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D.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Batang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400" y="5427095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11629" y="5838516"/>
              <a:ext cx="792480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https://drive.google.com/file/d/1IDynM3kZhhyDHYH4DOi8J7Ae82GS3UPa/view?usp=sharing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2501" y="935616"/>
            <a:ext cx="8181109" cy="4962614"/>
            <a:chOff x="722501" y="935616"/>
            <a:chExt cx="8181109" cy="4962614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750210" y="935616"/>
              <a:ext cx="8153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342900" algn="l"/>
                </a:tabLs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5. Van </a:t>
              </a:r>
              <a:r>
                <a:rPr kumimoji="0" lang="en-US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hút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chân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không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lang="vi-VN" b="1" dirty="0" smtClean="0">
                  <a:latin typeface="Calibri" pitchFamily="34" charset="0"/>
                  <a:cs typeface="Calibri" pitchFamily="34" charset="0"/>
                </a:rPr>
                <a:t>bằng nguyên lý ống Venturi</a:t>
              </a:r>
              <a:r>
                <a:rPr kumimoji="0" lang="en-US" b="1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endParaRPr kumimoji="0" lang="en-US" b="1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22501" y="1571375"/>
              <a:ext cx="78880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465138" algn="l"/>
                </a:tabLs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	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Khí nén với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áp suất p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trong khoảng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1,5 bar - 10 bar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sẽ qua ống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Venturi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và theo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cửa R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 thoát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ra ngoài.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Tại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phần cuối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của ống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Venturi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 chân không sẽ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được tạo thành. 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Như vậy cửa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nối U</a:t>
              </a:r>
              <a:r>
                <a:rPr lang="vi-VN" sz="1600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 sẽ tạo ra 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chân không. </a:t>
              </a:r>
              <a:endParaRPr lang="en-US" sz="1600" b="1" dirty="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99628" y="2777079"/>
              <a:ext cx="4137412" cy="2207394"/>
              <a:chOff x="1447799" y="4191000"/>
              <a:chExt cx="3810001" cy="1772496"/>
            </a:xfrm>
          </p:grpSpPr>
          <p:pic>
            <p:nvPicPr>
              <p:cNvPr id="38915" name="Picture 3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-1512" t="9091" r="1512" b="21212"/>
              <a:stretch/>
            </p:blipFill>
            <p:spPr bwMode="auto">
              <a:xfrm>
                <a:off x="1447799" y="4191000"/>
                <a:ext cx="3624731" cy="1487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447799" y="4378821"/>
                <a:ext cx="457200" cy="29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</a:t>
                </a:r>
                <a:endParaRPr lang="en-US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00600" y="4572000"/>
                <a:ext cx="457200" cy="29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R</a:t>
                </a:r>
                <a:endParaRPr lang="en-US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14307" y="5666929"/>
                <a:ext cx="457200" cy="29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U</a:t>
                </a:r>
                <a:endParaRPr lang="en-US" b="1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421333" y="3193061"/>
              <a:ext cx="1960913" cy="1057047"/>
              <a:chOff x="5257800" y="4114800"/>
              <a:chExt cx="2438400" cy="1386806"/>
            </a:xfrm>
          </p:grpSpPr>
          <p:pic>
            <p:nvPicPr>
              <p:cNvPr id="38914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257800" y="4114800"/>
                <a:ext cx="2360112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019800" y="5017056"/>
                <a:ext cx="457200" cy="484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U</a:t>
                </a:r>
                <a:endParaRPr lang="en-US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34001" y="4419600"/>
                <a:ext cx="457200" cy="484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</a:t>
                </a:r>
                <a:endParaRPr lang="en-US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39000" y="4419600"/>
                <a:ext cx="457200" cy="484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R</a:t>
                </a:r>
                <a:endParaRPr lang="en-US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716930" y="2816228"/>
              <a:ext cx="1204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99628" y="1282171"/>
              <a:ext cx="13749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AutoNum type="alphaLcPeriod"/>
              </a:pPr>
              <a:r>
                <a:rPr lang="en-US" sz="1600" b="1" dirty="0">
                  <a:latin typeface="Calibri" pitchFamily="34" charset="0"/>
                  <a:cs typeface="Calibri" pitchFamily="34" charset="0"/>
                </a:rPr>
                <a:t>Nguyên </a:t>
              </a:r>
              <a:r>
                <a:rPr lang="en-US" sz="1600" b="1" dirty="0" err="1">
                  <a:latin typeface="Calibri" pitchFamily="34" charset="0"/>
                  <a:cs typeface="Calibri" pitchFamily="34" charset="0"/>
                </a:rPr>
                <a:t>lý</a:t>
              </a:r>
              <a:r>
                <a:rPr lang="en-US" sz="1600" b="1" dirty="0">
                  <a:latin typeface="Calibri" pitchFamily="34" charset="0"/>
                  <a:cs typeface="Calibri" pitchFamily="34" charset="0"/>
                </a:rPr>
                <a:t>: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9628" y="5394117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885300" y="5405787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https://drive.google.com/file/d/1zDETWNHO2Im7LilVseK8PGMbv6R-YeE9/view?usp=sharing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7422" y="808431"/>
            <a:ext cx="9086578" cy="6006509"/>
            <a:chOff x="57422" y="808431"/>
            <a:chExt cx="9086578" cy="6006509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983875" y="808431"/>
              <a:ext cx="5715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6038" algn="l"/>
                  <a:tab pos="342900" algn="l"/>
                </a:tabLst>
              </a:pPr>
              <a:r>
                <a:rPr lang="en-US" sz="1600" b="1" dirty="0">
                  <a:latin typeface="+mj-lt"/>
                  <a:ea typeface="Batang" pitchFamily="18" charset="-127"/>
                  <a:cs typeface="Times New Roman" pitchFamily="18" charset="0"/>
                </a:rPr>
                <a:t>b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. Van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hút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chân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không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có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dòng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khí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nén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để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tách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 chi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latin typeface="+mj-lt"/>
                  <a:ea typeface="Batang" pitchFamily="18" charset="-127"/>
                  <a:cs typeface="Times New Roman" pitchFamily="18" charset="0"/>
                </a:rPr>
                <a:t>tiết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+mj-lt"/>
                <a:cs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95086" y="1058510"/>
              <a:ext cx="83058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Được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ứng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dụng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trong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trường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hợp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chi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tiêt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có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trọng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lượng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nhỏ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mềm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thể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tách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ra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khỏi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phiễu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ở cửa U,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cửa U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còn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chân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98659" y="6123500"/>
              <a:ext cx="708143" cy="370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465138" algn="l"/>
                </a:tabLst>
              </a:pP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</a:rPr>
                <a:t>cửa U.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866615" y="2866475"/>
              <a:ext cx="2367649" cy="3418640"/>
              <a:chOff x="1614881" y="3050405"/>
              <a:chExt cx="2367649" cy="3418640"/>
            </a:xfrm>
          </p:grpSpPr>
          <p:pic>
            <p:nvPicPr>
              <p:cNvPr id="7" name="Snagit_PPT1E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91" t="4255"/>
              <a:stretch/>
            </p:blipFill>
            <p:spPr>
              <a:xfrm>
                <a:off x="1614881" y="3050405"/>
                <a:ext cx="2367649" cy="3418640"/>
              </a:xfrm>
              <a:prstGeom prst="rect">
                <a:avLst/>
              </a:prstGeom>
            </p:spPr>
          </p:pic>
          <p:pic>
            <p:nvPicPr>
              <p:cNvPr id="8" name="Snagit_PPT38B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20" b="91834"/>
              <a:stretch/>
            </p:blipFill>
            <p:spPr>
              <a:xfrm>
                <a:off x="3218160" y="3076618"/>
                <a:ext cx="756285" cy="29148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517897" y="4438824"/>
              <a:ext cx="641522" cy="370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465138" algn="l"/>
                </a:tabLst>
              </a:pP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</a:rPr>
                <a:t>cửa P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1336" y="5729924"/>
              <a:ext cx="695319" cy="370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465138" algn="l"/>
                </a:tabLst>
              </a:pP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>
                  <a:solidFill>
                    <a:srgbClr val="FF0000"/>
                  </a:solidFill>
                </a:rPr>
                <a:t>cửa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R.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692974" y="2912807"/>
              <a:ext cx="2398705" cy="3429322"/>
              <a:chOff x="5692974" y="3031550"/>
              <a:chExt cx="2398705" cy="3429322"/>
            </a:xfrm>
          </p:grpSpPr>
          <p:pic>
            <p:nvPicPr>
              <p:cNvPr id="12" name="Snagit_PPT38B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62" t="4270" r="2536"/>
              <a:stretch/>
            </p:blipFill>
            <p:spPr>
              <a:xfrm>
                <a:off x="5692974" y="3044042"/>
                <a:ext cx="2398705" cy="3416830"/>
              </a:xfrm>
              <a:prstGeom prst="rect">
                <a:avLst/>
              </a:prstGeom>
            </p:spPr>
          </p:pic>
          <p:pic>
            <p:nvPicPr>
              <p:cNvPr id="13" name="Snagit_PPT38B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420" b="91834"/>
              <a:stretch/>
            </p:blipFill>
            <p:spPr>
              <a:xfrm>
                <a:off x="7335394" y="3031550"/>
                <a:ext cx="756285" cy="291480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025918" y="2801428"/>
              <a:ext cx="758541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hình b.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7534" y="2819400"/>
              <a:ext cx="74892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hình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a.</a:t>
              </a:r>
              <a:endParaRPr lang="en-US" sz="16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85566" y="4523050"/>
              <a:ext cx="1702564" cy="422760"/>
              <a:chOff x="3533832" y="4706980"/>
              <a:chExt cx="1702564" cy="42276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148919" y="4706980"/>
                <a:ext cx="10874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vi-VN" sz="1400" dirty="0" smtClean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ống </a:t>
                </a:r>
                <a:r>
                  <a:rPr lang="vi-VN" sz="1400" b="1" dirty="0">
                    <a:solidFill>
                      <a:schemeClr val="tx2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Venturi </a:t>
                </a:r>
                <a:endParaRPr lang="en-US" sz="1400" dirty="0"/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>
                <a:off x="3533832" y="4860869"/>
                <a:ext cx="615087" cy="26887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184679" y="3410807"/>
              <a:ext cx="1413144" cy="1056626"/>
              <a:chOff x="2932945" y="3594737"/>
              <a:chExt cx="1413144" cy="105662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932945" y="3594737"/>
                <a:ext cx="14131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van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đảo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chiều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>
                    <a:solidFill>
                      <a:schemeClr val="tx2">
                        <a:lumMod val="50000"/>
                      </a:schemeClr>
                    </a:solidFill>
                  </a:rPr>
                  <a:t>1 </a:t>
                </a:r>
                <a:endParaRPr lang="en-US" sz="14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H="1">
                <a:off x="2962236" y="3777214"/>
                <a:ext cx="601611" cy="8741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5077887" y="3475993"/>
              <a:ext cx="1695729" cy="1112244"/>
              <a:chOff x="5077887" y="3594736"/>
              <a:chExt cx="1695729" cy="111224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077887" y="3594736"/>
                <a:ext cx="14131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van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đảo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chiều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>
                    <a:solidFill>
                      <a:schemeClr val="tx2">
                        <a:lumMod val="50000"/>
                      </a:schemeClr>
                    </a:solidFill>
                  </a:rPr>
                  <a:t>2 </a:t>
                </a:r>
                <a:endParaRPr lang="en-US" sz="1400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5692973" y="3832831"/>
                <a:ext cx="1080643" cy="8741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549430" y="1916765"/>
              <a:ext cx="8351456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  <a:tabLst>
                  <a:tab pos="347663" algn="l"/>
                </a:tabLst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Hình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b: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van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đảo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chiều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1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ngắt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vào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ống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Venturi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cửa U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còn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chi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tách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ra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mà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vẫn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bị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dính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liền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với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đĩa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29" y="1609367"/>
              <a:ext cx="8333739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Hình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a: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van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đảo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chiều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1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mở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cho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từ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cửa P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vào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ống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venturi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cửa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U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được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tạo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9430" y="2439791"/>
              <a:ext cx="8594570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0"/>
                </a:lnSpc>
                <a:tabLst>
                  <a:tab pos="347663" algn="l"/>
                </a:tabLst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Hãng SMC: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dùng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van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đảo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chiều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2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để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dòng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đến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cửa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U,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để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tách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chi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cần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khỏi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phiễu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cửa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U.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135113" y="3584356"/>
              <a:ext cx="1413144" cy="1056626"/>
              <a:chOff x="2932945" y="3594737"/>
              <a:chExt cx="1413144" cy="105662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932945" y="3594737"/>
                <a:ext cx="141314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van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đảo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2">
                        <a:lumMod val="50000"/>
                      </a:schemeClr>
                    </a:solidFill>
                  </a:rPr>
                  <a:t>chiều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>
                    <a:solidFill>
                      <a:schemeClr val="tx2">
                        <a:lumMod val="50000"/>
                      </a:schemeClr>
                    </a:solidFill>
                  </a:rPr>
                  <a:t>1 </a:t>
                </a:r>
                <a:endParaRPr lang="en-US" sz="1400" dirty="0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H="1">
                <a:off x="2962236" y="3777214"/>
                <a:ext cx="601611" cy="8741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>
            <a:xfrm>
              <a:off x="5413555" y="4526121"/>
              <a:ext cx="641522" cy="370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465138" algn="l"/>
                </a:tabLst>
              </a:pPr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</a:rPr>
                <a:t>cửa P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422" y="6125297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87738" y="6476386"/>
              <a:ext cx="7782435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https://drive.google.com/file/d/1ajwnaGd3HtTm0s3SN0j3YKmzFRYeXEH-/view?usp=sharing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990732" y="6155942"/>
              <a:ext cx="708143" cy="370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  <a:tabLst>
                  <a:tab pos="465138" algn="l"/>
                </a:tabLst>
              </a:pP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>
                  <a:solidFill>
                    <a:srgbClr val="FF0000"/>
                  </a:solidFill>
                </a:rPr>
                <a:t>cửa 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1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91457" y="1034548"/>
            <a:ext cx="7790543" cy="5003119"/>
            <a:chOff x="591457" y="1034548"/>
            <a:chExt cx="7790543" cy="5003119"/>
          </a:xfrm>
        </p:grpSpPr>
        <p:sp>
          <p:nvSpPr>
            <p:cNvPr id="27649" name="Rectangle 1"/>
            <p:cNvSpPr>
              <a:spLocks noChangeArrowheads="1"/>
            </p:cNvSpPr>
            <p:nvPr/>
          </p:nvSpPr>
          <p:spPr bwMode="auto">
            <a:xfrm>
              <a:off x="609600" y="1034548"/>
              <a:ext cx="5638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342900" algn="l"/>
                </a:tabLst>
              </a:pPr>
              <a:r>
                <a:rPr lang="en-US" sz="1600" b="1" dirty="0">
                  <a:ea typeface="Calibri" pitchFamily="34" charset="0"/>
                  <a:cs typeface="Times New Roman" pitchFamily="18" charset="0"/>
                </a:rPr>
                <a:t>c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. 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Các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dạng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loại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p</a:t>
              </a:r>
              <a:r>
                <a:rPr kumimoji="0" lang="en-US" sz="1600" b="1" i="0" u="none" strike="noStrike" cap="none" normalizeH="0" baseline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hễu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hút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chân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en-US" sz="1600" b="1" i="0" u="none" strike="noStrike" cap="none" normalizeH="0" dirty="0" err="1" smtClean="0">
                  <a:ln>
                    <a:noFill/>
                  </a:ln>
                  <a:effectLst/>
                  <a:ea typeface="Calibri" pitchFamily="34" charset="0"/>
                  <a:cs typeface="Times New Roman" pitchFamily="18" charset="0"/>
                </a:rPr>
                <a:t>không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endParaRPr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90800" y="2412699"/>
              <a:ext cx="4953000" cy="2641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591457" y="1395748"/>
              <a:ext cx="7790543" cy="941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14300" algn="just">
                <a:lnSpc>
                  <a:spcPct val="115000"/>
                </a:lnSpc>
                <a:spcBef>
                  <a:spcPts val="300"/>
                </a:spcBef>
                <a:spcAft>
                  <a:spcPts val="300"/>
                </a:spcAft>
                <a:tabLst>
                  <a:tab pos="406400" algn="l"/>
                </a:tabLs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	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Phễu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hình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dạng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: hình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tròn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hình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elíp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hình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vuông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hình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chữ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nhật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nhiều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cấu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khác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nhau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ba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kiểu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phễu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hút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chân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loại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tiêu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chuẩn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loại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rút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loại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vành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xếp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Batang"/>
                  <a:cs typeface="Times New Roman" panose="02020603050405020304" pitchFamily="18" charset="0"/>
                </a:rPr>
                <a:t>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Batang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2000" y="5545224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124200" y="5545224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https://drive.google.com/file/d/1VWeLH5-Gdy0pjWe9mBO6VxucYY2laeBz/view?usp=sharing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0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5308" y="915275"/>
            <a:ext cx="8068233" cy="5897107"/>
            <a:chOff x="415308" y="915275"/>
            <a:chExt cx="8068233" cy="5897107"/>
          </a:xfrm>
        </p:grpSpPr>
        <p:sp>
          <p:nvSpPr>
            <p:cNvPr id="14" name="Rectangle 13"/>
            <p:cNvSpPr/>
            <p:nvPr/>
          </p:nvSpPr>
          <p:spPr>
            <a:xfrm>
              <a:off x="777899" y="915275"/>
              <a:ext cx="3499650" cy="373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d. </a:t>
              </a:r>
              <a:r>
                <a:rPr lang="en-US" b="1" dirty="0" err="1" smtClean="0"/>
                <a:t>Tính</a:t>
              </a:r>
              <a:r>
                <a:rPr lang="en-US" b="1" dirty="0" smtClean="0"/>
                <a:t> l</a:t>
              </a:r>
              <a:r>
                <a:rPr lang="vi-VN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ực hút chân không </a:t>
              </a:r>
              <a:r>
                <a:rPr lang="en-US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F </a:t>
              </a:r>
            </a:p>
          </p:txBody>
        </p:sp>
        <p:sp>
          <p:nvSpPr>
            <p:cNvPr id="32773" name="Rectangle 5"/>
            <p:cNvSpPr>
              <a:spLocks noChangeArrowheads="1"/>
            </p:cNvSpPr>
            <p:nvPr/>
          </p:nvSpPr>
          <p:spPr bwMode="auto">
            <a:xfrm>
              <a:off x="415308" y="2102743"/>
              <a:ext cx="4069309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1400" i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Trong đó</a:t>
              </a:r>
              <a:r>
                <a:rPr lang="en-US" sz="1400" i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vi-VN" sz="1400" i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sz="1400" i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</a:p>
            <a:p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Lực hút chân không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[N]</a:t>
              </a:r>
            </a:p>
            <a:p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Diện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tích</a:t>
              </a:r>
              <a:r>
                <a:rPr lang="vi-VN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đĩa hút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 [cm</a:t>
              </a:r>
              <a:r>
                <a:rPr lang="en-US" sz="1400" baseline="300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  <a:p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de-DE" sz="1400" baseline="-250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de-DE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áp suất chân không tại cửa U [kPa]</a:t>
              </a:r>
            </a:p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t 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-  Hệ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số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an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toàn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: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tính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đến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mức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độ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kín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khít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của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mặt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tiếp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xúc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,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vị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trí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đặt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đĩa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hút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,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vật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liệu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hút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ea typeface="Batang"/>
                  <a:cs typeface="Calibri" panose="020F0502020204030204" pitchFamily="34" charset="0"/>
                </a:rPr>
                <a:t>….</a:t>
              </a:r>
              <a:endParaRPr lang="de-DE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45916" y="1336678"/>
              <a:ext cx="3037625" cy="1514789"/>
              <a:chOff x="3578612" y="1881496"/>
              <a:chExt cx="3487754" cy="1739257"/>
            </a:xfrm>
          </p:grpSpPr>
          <p:pic>
            <p:nvPicPr>
              <p:cNvPr id="32772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208540" y="1919020"/>
                <a:ext cx="1857826" cy="15566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3578612" y="1881496"/>
                <a:ext cx="1443040" cy="1739257"/>
                <a:chOff x="838200" y="2133600"/>
                <a:chExt cx="2133600" cy="2176209"/>
              </a:xfrm>
            </p:grpSpPr>
            <p:pic>
              <p:nvPicPr>
                <p:cNvPr id="32771" name="Picture 3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838200" y="2133600"/>
                  <a:ext cx="2133600" cy="19072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1752600" y="3886200"/>
                  <a:ext cx="465017" cy="4236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chemeClr val="tx2">
                          <a:lumMod val="50000"/>
                        </a:schemeClr>
                      </a:solidFill>
                    </a:rPr>
                    <a:t>D</a:t>
                  </a:r>
                  <a:endParaRPr lang="en-US" sz="1600" b="1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718625" y="2884628"/>
                    <a:ext cx="875068" cy="28911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𝛑</m:t>
                          </m:r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p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8625" y="2884628"/>
                    <a:ext cx="875068" cy="28911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600" t="-2439" r="-2400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Rectangle 5"/>
            <p:cNvSpPr/>
            <p:nvPr/>
          </p:nvSpPr>
          <p:spPr>
            <a:xfrm>
              <a:off x="432034" y="3496928"/>
              <a:ext cx="32162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a.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Bề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mặt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nằm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ngang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hướng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chuyển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động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của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chi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tiết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theo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hướng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thẳng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đứng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.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Chọn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t = 4 – 8.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419" y="6227607"/>
              <a:ext cx="1973834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7758" y="6227607"/>
              <a:ext cx="457200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600" dirty="0"/>
                <a:t>https://drive.google.com/file/d/1_FEyPk5Re3fOdxhc4SlSKgLxfYRFaT_j/view?usp=sharing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371600" y="1613411"/>
              <a:ext cx="1927242" cy="601479"/>
              <a:chOff x="1243383" y="2461472"/>
              <a:chExt cx="1927242" cy="6014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243383" y="2461472"/>
                    <a:ext cx="1927242" cy="548640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de-DE" b="1" dirty="0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de-DE" b="1" dirty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F  </a:t>
                    </a:r>
                    <a:r>
                      <a:rPr lang="de-DE" b="1" dirty="0" smtClean="0">
                        <a:solidFill>
                          <a:schemeClr val="tx2">
                            <a:lumMod val="50000"/>
                          </a:schemeClr>
                        </a:solidFill>
                      </a:rPr>
                      <a:t>= 0,1 .</a:t>
                    </a:r>
                    <a14:m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. </m:t>
                        </m:r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. </m:t>
                        </m:r>
                        <m:r>
                          <a:rPr lang="en-US" b="1" i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a14:m>
                    <a:endParaRPr lang="en-US" b="1" dirty="0">
                      <a:solidFill>
                        <a:schemeClr val="tx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3383" y="2461472"/>
                    <a:ext cx="1927242" cy="54864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2637225" y="2693619"/>
                    <a:ext cx="325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7225" y="2693619"/>
                    <a:ext cx="325730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/>
              <p:cNvCxnSpPr/>
              <p:nvPr/>
            </p:nvCxnSpPr>
            <p:spPr>
              <a:xfrm>
                <a:off x="2681788" y="2794319"/>
                <a:ext cx="236603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Snagit_PPTDA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2" b="37955"/>
            <a:stretch/>
          </p:blipFill>
          <p:spPr>
            <a:xfrm>
              <a:off x="2111291" y="4182453"/>
              <a:ext cx="6372250" cy="203180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77899" y="1264942"/>
              <a:ext cx="41258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vi-VN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ực hút chân không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theo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Hãng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SMC: </a:t>
              </a:r>
            </a:p>
          </p:txBody>
        </p:sp>
        <p:pic>
          <p:nvPicPr>
            <p:cNvPr id="22" name="Snagit_PPTDA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8" t="62045" r="59572"/>
            <a:stretch/>
          </p:blipFill>
          <p:spPr>
            <a:xfrm>
              <a:off x="8015972" y="3248999"/>
              <a:ext cx="467569" cy="85904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941334" y="3409106"/>
              <a:ext cx="29594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b.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Bề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mặt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thẳng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đứng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hướng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chuyển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động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của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chi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tiết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theo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hướng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thẳng</a:t>
              </a:r>
              <a:r>
                <a:rPr lang="en-US" sz="1400" dirty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đứng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.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Chọn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t = 8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và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lớn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</a:t>
              </a:r>
              <a:r>
                <a:rPr lang="en-US" sz="1400" dirty="0" err="1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hơn</a:t>
              </a:r>
              <a:r>
                <a:rPr lang="en-US" sz="1400" dirty="0" smtClean="0">
                  <a:solidFill>
                    <a:schemeClr val="tx2">
                      <a:lumMod val="50000"/>
                    </a:schemeClr>
                  </a:solidFill>
                  <a:ea typeface="Batang"/>
                  <a:cs typeface="Times New Roman" panose="02020603050405020304" pitchFamily="18" charset="0"/>
                </a:rPr>
                <a:t> 8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pic>
          <p:nvPicPr>
            <p:cNvPr id="24" name="Snagit_PPTDA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7" t="62045" r="77956" b="5846"/>
            <a:stretch/>
          </p:blipFill>
          <p:spPr>
            <a:xfrm>
              <a:off x="3672526" y="3407692"/>
              <a:ext cx="754514" cy="72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0183" y="908184"/>
            <a:ext cx="8663817" cy="5752162"/>
            <a:chOff x="480183" y="908184"/>
            <a:chExt cx="8663817" cy="5752162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555097" y="1561432"/>
              <a:ext cx="8558641" cy="68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90513" lvl="0" indent="-290513" eaLnBrk="0" fontAlgn="base" hangingPunct="0">
                <a:lnSpc>
                  <a:spcPts val="23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Tải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về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bảng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ghi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số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kỹ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thuật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xi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lanh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của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1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trong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Hãng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sản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xuất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(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Hãng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FESTO, SMC, AIRTAC, NORGEN, TPC)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và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giải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thích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ý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nghĩa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các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thông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số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trong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bảng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itchFamily="18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32674" y="2628473"/>
              <a:ext cx="8611326" cy="4031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600" b="1" u="sng" dirty="0" smtClean="0">
                  <a:latin typeface="+mj-lt"/>
                  <a:ea typeface="Times New Roman" pitchFamily="18" charset="0"/>
                  <a:cs typeface="Arial" pitchFamily="34" charset="0"/>
                </a:rPr>
                <a:t>Ví dụ 01: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Xi lanh tác động 2 chiều có thông số kỹ thuật sau:  </a:t>
              </a:r>
              <a:r>
                <a:rPr kumimoji="0" lang="de-DE" sz="1600" i="0" u="none" strike="noStrike" cap="none" normalizeH="0" baseline="0" dirty="0" smtClean="0">
                  <a:ln>
                    <a:noFill/>
                  </a:ln>
                  <a:effectLst/>
                  <a:latin typeface="+mj-lt"/>
                  <a:ea typeface="Times New Roman" pitchFamily="18" charset="0"/>
                  <a:cs typeface="Arial" pitchFamily="34" charset="0"/>
                </a:rPr>
                <a:t>80/25</a:t>
              </a:r>
              <a:r>
                <a:rPr kumimoji="0" lang="de-DE" sz="1600" i="0" u="none" strike="noStrike" cap="none" normalizeH="0" dirty="0" smtClean="0">
                  <a:ln>
                    <a:noFill/>
                  </a:ln>
                  <a:effectLst/>
                  <a:latin typeface="+mj-lt"/>
                  <a:ea typeface="Times New Roman" pitchFamily="18" charset="0"/>
                  <a:cs typeface="Arial" pitchFamily="34" charset="0"/>
                </a:rPr>
                <a:t> – 160 [mm].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600" baseline="0" dirty="0" smtClean="0">
                  <a:latin typeface="+mj-lt"/>
                  <a:ea typeface="Times New Roman" pitchFamily="18" charset="0"/>
                  <a:cs typeface="Arial" pitchFamily="34" charset="0"/>
                </a:rPr>
                <a:t>Tần số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 làm việc xi lanh  n = 10 chu kỳ/phút. Áp suất làm viêc (áp suất dư) p</a:t>
              </a:r>
              <a:r>
                <a:rPr lang="de-DE" sz="1600" baseline="-25000" dirty="0" smtClean="0">
                  <a:latin typeface="+mj-lt"/>
                  <a:ea typeface="Times New Roman" pitchFamily="18" charset="0"/>
                  <a:cs typeface="Arial" pitchFamily="34" charset="0"/>
                </a:rPr>
                <a:t>e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 = 6 bar.</a:t>
              </a:r>
            </a:p>
            <a:p>
              <a:pPr marL="342900" lvl="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marL="342900" lvl="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Tính lưu lượng máy nén khí Q [lít/phút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] </a:t>
              </a: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marL="342900" lvl="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Tính lực tác động cần pitông đi ra F</a:t>
              </a:r>
              <a:r>
                <a:rPr lang="de-DE" sz="1600" baseline="-25000" dirty="0" smtClean="0">
                  <a:latin typeface="+mj-lt"/>
                  <a:ea typeface="Times New Roman" pitchFamily="18" charset="0"/>
                  <a:cs typeface="Arial" pitchFamily="34" charset="0"/>
                </a:rPr>
                <a:t>A 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[N] </a:t>
              </a: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Tính lực tác động cần 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pitông lùi về F</a:t>
              </a:r>
              <a:r>
                <a:rPr lang="de-DE" sz="1600" baseline="-25000" dirty="0" smtClean="0">
                  <a:latin typeface="+mj-lt"/>
                  <a:ea typeface="Times New Roman" pitchFamily="18" charset="0"/>
                  <a:cs typeface="Arial" pitchFamily="34" charset="0"/>
                </a:rPr>
                <a:t>B 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[N]</a:t>
              </a: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marL="342900" lvl="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Tính vận tốc 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cần 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pitông 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đi 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ra v</a:t>
              </a:r>
              <a:r>
                <a:rPr lang="de-DE" sz="1600" baseline="-25000" dirty="0" smtClean="0">
                  <a:latin typeface="+mj-lt"/>
                  <a:ea typeface="Times New Roman" pitchFamily="18" charset="0"/>
                  <a:cs typeface="Arial" pitchFamily="34" charset="0"/>
                </a:rPr>
                <a:t>A 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[dm/ph]</a:t>
              </a: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	 </a:t>
              </a: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de-DE" sz="1600" dirty="0">
                  <a:latin typeface="+mj-lt"/>
                  <a:ea typeface="Times New Roman" pitchFamily="18" charset="0"/>
                  <a:cs typeface="Arial" pitchFamily="34" charset="0"/>
                </a:rPr>
                <a:t>Tính vận tốc cần 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pitông lùi về v</a:t>
              </a:r>
              <a:r>
                <a:rPr lang="de-DE" sz="1600" baseline="-25000" dirty="0" smtClean="0">
                  <a:latin typeface="+mj-lt"/>
                  <a:ea typeface="Times New Roman" pitchFamily="18" charset="0"/>
                  <a:cs typeface="Arial" pitchFamily="34" charset="0"/>
                </a:rPr>
                <a:t>b</a:t>
              </a:r>
              <a:r>
                <a:rPr lang="de-DE" sz="1600" dirty="0" smtClean="0">
                  <a:latin typeface="+mj-lt"/>
                  <a:ea typeface="Times New Roman" pitchFamily="18" charset="0"/>
                  <a:cs typeface="Arial" pitchFamily="34" charset="0"/>
                </a:rPr>
                <a:t> [dm/ph]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00" dirty="0" smtClean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 smtClean="0">
                <a:solidFill>
                  <a:schemeClr val="tx2">
                    <a:lumMod val="50000"/>
                  </a:schemeClr>
                </a:solidFill>
                <a:sym typeface="Symbol" panose="05050102010706020507" pitchFamily="18" charset="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Giả </a:t>
              </a:r>
              <a:r>
                <a:rPr lang="en-US" sz="1400" dirty="0" err="1" smtClean="0">
                  <a:solidFill>
                    <a:srgbClr val="1002CA"/>
                  </a:solidFill>
                  <a:sym typeface="Symbol" panose="05050102010706020507" pitchFamily="18" charset="2"/>
                </a:rPr>
                <a:t>thiết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:        = 1  </a:t>
              </a:r>
              <a:r>
                <a:rPr lang="en-US" sz="1400" dirty="0" err="1" smtClean="0">
                  <a:solidFill>
                    <a:srgbClr val="1002CA"/>
                  </a:solidFill>
                  <a:sym typeface="Symbol" panose="05050102010706020507" pitchFamily="18" charset="2"/>
                </a:rPr>
                <a:t>Hiệu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suất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xi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lanh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(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lực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ma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sát</a:t>
              </a:r>
              <a:r>
                <a:rPr lang="en-US" sz="1400" dirty="0">
                  <a:solidFill>
                    <a:srgbClr val="1002CA"/>
                  </a:solidFill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</a:rPr>
                <a:t>giữa</a:t>
              </a:r>
              <a:r>
                <a:rPr lang="en-US" sz="1400" dirty="0">
                  <a:solidFill>
                    <a:srgbClr val="1002CA"/>
                  </a:solidFill>
                </a:rPr>
                <a:t> piston </a:t>
              </a:r>
              <a:r>
                <a:rPr lang="en-US" sz="1400" dirty="0" err="1">
                  <a:solidFill>
                    <a:srgbClr val="1002CA"/>
                  </a:solidFill>
                </a:rPr>
                <a:t>và</a:t>
              </a:r>
              <a:r>
                <a:rPr lang="en-US" sz="1400" dirty="0">
                  <a:solidFill>
                    <a:srgbClr val="1002CA"/>
                  </a:solidFill>
                </a:rPr>
                <a:t> xi </a:t>
              </a:r>
              <a:r>
                <a:rPr lang="en-US" sz="1400" dirty="0" err="1">
                  <a:solidFill>
                    <a:srgbClr val="1002CA"/>
                  </a:solidFill>
                </a:rPr>
                <a:t>lanh</a:t>
              </a:r>
              <a:r>
                <a:rPr lang="en-US" sz="1400" dirty="0">
                  <a:solidFill>
                    <a:srgbClr val="1002CA"/>
                  </a:solidFill>
                </a:rPr>
                <a:t> 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);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                     1 </a:t>
              </a:r>
              <a:r>
                <a:rPr lang="en-US" sz="1400" dirty="0" err="1" smtClean="0">
                  <a:solidFill>
                    <a:srgbClr val="1002CA"/>
                  </a:solidFill>
                  <a:sym typeface="Symbol" panose="05050102010706020507" pitchFamily="18" charset="2"/>
                </a:rPr>
                <a:t>amt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= 1 bar = 10</a:t>
              </a:r>
              <a:r>
                <a:rPr lang="en-US" sz="1400" baseline="300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5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Pa</a:t>
              </a:r>
              <a:endParaRPr lang="en-US" sz="1400" dirty="0">
                <a:solidFill>
                  <a:srgbClr val="1002CA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                      </a:t>
              </a:r>
              <a:r>
                <a:rPr lang="en-US" sz="1400" dirty="0" err="1" smtClean="0">
                  <a:solidFill>
                    <a:srgbClr val="1002CA"/>
                  </a:solidFill>
                  <a:sym typeface="Symbol" panose="05050102010706020507" pitchFamily="18" charset="2"/>
                </a:rPr>
                <a:t>Kết</a:t>
              </a:r>
              <a:r>
                <a:rPr lang="en-US" sz="1400" dirty="0" smtClean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quả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chọn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độ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chính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</a:t>
              </a:r>
              <a:r>
                <a:rPr lang="en-US" sz="1400" dirty="0" err="1">
                  <a:solidFill>
                    <a:srgbClr val="1002CA"/>
                  </a:solidFill>
                  <a:sym typeface="Symbol" panose="05050102010706020507" pitchFamily="18" charset="2"/>
                </a:rPr>
                <a:t>xác</a:t>
              </a:r>
              <a:r>
                <a:rPr lang="en-US" sz="1400" dirty="0">
                  <a:solidFill>
                    <a:srgbClr val="1002CA"/>
                  </a:solidFill>
                  <a:sym typeface="Symbol" panose="05050102010706020507" pitchFamily="18" charset="2"/>
                </a:rPr>
                <a:t> 0.1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00" dirty="0">
                <a:latin typeface="+mj-lt"/>
                <a:ea typeface="Times New Roman" pitchFamily="18" charset="0"/>
                <a:cs typeface="Arial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00" dirty="0">
                <a:latin typeface="+mj-lt"/>
                <a:ea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751538" y="3657600"/>
              <a:ext cx="2362200" cy="1757836"/>
              <a:chOff x="5228116" y="2996761"/>
              <a:chExt cx="2362200" cy="175783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8116" y="3414201"/>
                <a:ext cx="2362200" cy="1340396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5608320" y="2996761"/>
                <a:ext cx="1097280" cy="338554"/>
                <a:chOff x="5608320" y="2996761"/>
                <a:chExt cx="1097280" cy="338554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5638800" y="3326601"/>
                  <a:ext cx="1066800" cy="0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608320" y="2996761"/>
                  <a:ext cx="43127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600" b="1" dirty="0"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v</a:t>
                  </a:r>
                  <a:r>
                    <a:rPr lang="de-DE" sz="1600" b="1" baseline="-25000" dirty="0"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A </a:t>
                  </a:r>
                  <a:endParaRPr lang="en-US" sz="1600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5638800" y="3276600"/>
                <a:ext cx="1461150" cy="338554"/>
                <a:chOff x="5638800" y="3326601"/>
                <a:chExt cx="1461150" cy="338554"/>
              </a:xfrm>
            </p:grpSpPr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5638800" y="3557983"/>
                  <a:ext cx="1066800" cy="2782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/>
                <p:cNvSpPr/>
                <p:nvPr/>
              </p:nvSpPr>
              <p:spPr>
                <a:xfrm>
                  <a:off x="6663612" y="3326601"/>
                  <a:ext cx="43633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sz="1600" b="1" dirty="0" smtClean="0"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v</a:t>
                  </a:r>
                  <a:r>
                    <a:rPr lang="de-DE" sz="1600" b="1" baseline="-25000" dirty="0" smtClean="0">
                      <a:latin typeface="Arial" pitchFamily="34" charset="0"/>
                      <a:ea typeface="Times New Roman" pitchFamily="18" charset="0"/>
                      <a:cs typeface="Arial" pitchFamily="34" charset="0"/>
                    </a:rPr>
                    <a:t>B </a:t>
                  </a:r>
                  <a:endParaRPr lang="en-US" sz="1600" dirty="0"/>
                </a:p>
              </p:txBody>
            </p:sp>
          </p:grpSp>
        </p:grpSp>
        <p:sp>
          <p:nvSpPr>
            <p:cNvPr id="23" name="Text Box 97"/>
            <p:cNvSpPr txBox="1">
              <a:spLocks noChangeArrowheads="1"/>
            </p:cNvSpPr>
            <p:nvPr/>
          </p:nvSpPr>
          <p:spPr bwMode="auto">
            <a:xfrm>
              <a:off x="513520" y="1283159"/>
              <a:ext cx="3064750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-46038" algn="l"/>
                  <a:tab pos="342900" algn="l"/>
                </a:tabLst>
              </a:pPr>
              <a:r>
                <a:rPr lang="pt-BR" sz="1600" b="1" dirty="0" smtClean="0">
                  <a:latin typeface="+mj-lt"/>
                  <a:cs typeface="Arial" pitchFamily="34" charset="0"/>
                </a:rPr>
                <a:t>A. TRA BẢNG THÔNG SỐ XI LANH:</a:t>
              </a:r>
            </a:p>
          </p:txBody>
        </p:sp>
        <p:sp>
          <p:nvSpPr>
            <p:cNvPr id="14" name="Text Box 97"/>
            <p:cNvSpPr txBox="1">
              <a:spLocks noChangeArrowheads="1"/>
            </p:cNvSpPr>
            <p:nvPr/>
          </p:nvSpPr>
          <p:spPr bwMode="auto">
            <a:xfrm>
              <a:off x="480183" y="2313732"/>
              <a:ext cx="2064155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-46038" algn="l"/>
                  <a:tab pos="342900" algn="l"/>
                </a:tabLst>
              </a:pPr>
              <a:r>
                <a:rPr lang="pt-BR" sz="1600" b="1" dirty="0" smtClean="0">
                  <a:latin typeface="+mj-lt"/>
                  <a:cs typeface="Arial" pitchFamily="34" charset="0"/>
                </a:rPr>
                <a:t>B. BÀI TẬP TÍNH TOÁN</a:t>
              </a:r>
            </a:p>
          </p:txBody>
        </p:sp>
        <p:sp>
          <p:nvSpPr>
            <p:cNvPr id="15" name="Text Box 97"/>
            <p:cNvSpPr txBox="1">
              <a:spLocks noChangeArrowheads="1"/>
            </p:cNvSpPr>
            <p:nvPr/>
          </p:nvSpPr>
          <p:spPr bwMode="auto">
            <a:xfrm>
              <a:off x="3048000" y="908184"/>
              <a:ext cx="2590453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tabLst>
                  <a:tab pos="-46038" algn="l"/>
                  <a:tab pos="342900" algn="l"/>
                </a:tabLst>
              </a:pPr>
              <a:r>
                <a:rPr lang="pt-BR" sz="2000" b="1" cap="all" dirty="0" smtClean="0">
                  <a:solidFill>
                    <a:srgbClr val="FF0000"/>
                  </a:solidFill>
                  <a:latin typeface="+mj-lt"/>
                  <a:ea typeface="Calibri" pitchFamily="34" charset="0"/>
                  <a:cs typeface="Times New Roman" pitchFamily="18" charset="0"/>
                </a:rPr>
                <a:t>V. Bài tập chương 3</a:t>
              </a:r>
              <a:endParaRPr lang="pt-BR" sz="3600" cap="all" dirty="0" smtClean="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6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925556"/>
            <a:ext cx="8915400" cy="5399044"/>
            <a:chOff x="228600" y="925556"/>
            <a:chExt cx="8915400" cy="539904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1600200" y="2528366"/>
              <a:ext cx="7204378" cy="334387"/>
            </a:xfrm>
            <a:prstGeom prst="rect">
              <a:avLst/>
            </a:prstGeom>
          </p:spPr>
          <p:txBody>
            <a:bodyPr lIns="82550" tIns="41275" rIns="82550" bIns="41275" rtlCol="0">
              <a:noAutofit/>
            </a:bodyPr>
            <a:lstStyle/>
            <a:p>
              <a:pPr marR="0" lvl="0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Xi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khí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nén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được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chế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tạo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với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rất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nhiều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kiểu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dáng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,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kích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cỡ</a:t>
              </a:r>
              <a:r>
                <a:rPr lang="en-GB" sz="1600" dirty="0" smtClean="0">
                  <a:solidFill>
                    <a:schemeClr val="tx2">
                      <a:lumMod val="50000"/>
                    </a:schemeClr>
                  </a:solidFill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khác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nhau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bao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gồm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: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28600" y="1493153"/>
              <a:ext cx="8234364" cy="941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0640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cấu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chấp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(actuator)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nhiệm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vụ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biến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đổi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áp </a:t>
              </a:r>
              <a:r>
                <a:rPr lang="en-US" sz="1600" b="1" dirty="0" err="1" smtClean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suất</a:t>
              </a:r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nén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lượng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cơ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học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cấu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chấp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thực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hiện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động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thẳng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),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hoặc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động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quay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nén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quay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,…),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927" y="2489354"/>
              <a:ext cx="16331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en-US" b="1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P</a:t>
              </a:r>
              <a:r>
                <a:rPr lang="en-US" b="1" dirty="0" err="1" smtClean="0">
                  <a:ea typeface="Calibri" panose="020F0502020204030204" pitchFamily="34" charset="0"/>
                  <a:cs typeface="Times New Roman" panose="02020603050405020304" pitchFamily="18" charset="0"/>
                </a:rPr>
                <a:t>hân</a:t>
              </a:r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 smtClean="0">
                  <a:ea typeface="Calibri" panose="020F0502020204030204" pitchFamily="34" charset="0"/>
                  <a:cs typeface="Times New Roman" panose="02020603050405020304" pitchFamily="18" charset="0"/>
                </a:rPr>
                <a:t>loại</a:t>
              </a:r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298" y="1173142"/>
              <a:ext cx="15424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1. </a:t>
              </a:r>
              <a:r>
                <a:rPr lang="en-US" b="1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: </a:t>
              </a:r>
              <a:endParaRPr lang="en-US" dirty="0"/>
            </a:p>
          </p:txBody>
        </p:sp>
        <p:sp>
          <p:nvSpPr>
            <p:cNvPr id="10" name="Text Box 97"/>
            <p:cNvSpPr txBox="1">
              <a:spLocks noChangeArrowheads="1"/>
            </p:cNvSpPr>
            <p:nvPr/>
          </p:nvSpPr>
          <p:spPr bwMode="auto">
            <a:xfrm>
              <a:off x="763929" y="925556"/>
              <a:ext cx="2202847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tabLst>
                  <a:tab pos="360363" algn="l"/>
                </a:tabLst>
              </a:pPr>
              <a:r>
                <a:rPr lang="en-US" sz="2000" b="1" cap="all" dirty="0" smtClean="0">
                  <a:cs typeface="Times New Roman" pitchFamily="18" charset="0"/>
                </a:rPr>
                <a:t>II. XILANH </a:t>
              </a:r>
              <a:r>
                <a:rPr lang="en-US" sz="2000" b="1" cap="all" dirty="0" err="1" smtClean="0">
                  <a:cs typeface="Times New Roman" pitchFamily="18" charset="0"/>
                </a:rPr>
                <a:t>khí</a:t>
              </a:r>
              <a:r>
                <a:rPr lang="en-US" sz="2000" b="1" cap="all" dirty="0" smtClean="0">
                  <a:cs typeface="Times New Roman" pitchFamily="18" charset="0"/>
                </a:rPr>
                <a:t> </a:t>
              </a:r>
              <a:r>
                <a:rPr lang="en-US" sz="2000" b="1" cap="all" dirty="0" err="1" smtClean="0">
                  <a:cs typeface="Times New Roman" pitchFamily="18" charset="0"/>
                </a:rPr>
                <a:t>nén</a:t>
              </a:r>
              <a:endParaRPr lang="en-US" sz="1200" b="1" cap="all" dirty="0">
                <a:cs typeface="Times New Roman" pitchFamily="18" charset="0"/>
              </a:endParaRP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40298" y="4733349"/>
              <a:ext cx="3803650" cy="309634"/>
            </a:xfrm>
            <a:prstGeom prst="rect">
              <a:avLst/>
            </a:prstGeom>
          </p:spPr>
          <p:txBody>
            <a:bodyPr lIns="82550" tIns="41275" rIns="82550" bIns="41275" rtlCol="0">
              <a:noAutofit/>
            </a:bodyPr>
            <a:lstStyle/>
            <a:p>
              <a:pPr marL="476250" marR="0" lvl="0" indent="-476250" algn="l" defTabSz="677863" rtl="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d.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Xy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không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trục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dẫn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hướng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(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Rodless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)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28600" y="2876763"/>
              <a:ext cx="8915400" cy="1506180"/>
            </a:xfrm>
            <a:prstGeom prst="rect">
              <a:avLst/>
            </a:prstGeom>
          </p:spPr>
          <p:txBody>
            <a:bodyPr lIns="82550" tIns="41275" rIns="82550" bIns="41275" rtlCol="0">
              <a:noAutofit/>
            </a:bodyPr>
            <a:lstStyle/>
            <a:p>
              <a:pPr marL="231775" marR="0" lvl="0" indent="-231775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AutoNum type="alphaLcPeriod"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Xi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tác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động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một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chiều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có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/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không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có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lò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xo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phục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hồi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(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Single acting with and without spring return)</a:t>
              </a:r>
            </a:p>
            <a:p>
              <a:pPr marL="476250" marR="0" lvl="0" indent="-476250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cs typeface="Arial" charset="0"/>
                </a:rPr>
                <a:t>b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. Xi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tác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động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hai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chiều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(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Double acting)</a:t>
              </a:r>
            </a:p>
            <a:p>
              <a:pPr marL="347663" marR="0" lvl="0" indent="-173038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Không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có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vòng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đệm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và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vòng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đệm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giảm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chấn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cố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định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 (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cao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su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)</a:t>
              </a:r>
            </a:p>
            <a:p>
              <a:pPr marL="347663" marR="0" lvl="0" indent="-173038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Vòng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đệm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giảm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chấn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có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thể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điều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chỉnh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(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khí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)</a:t>
              </a:r>
            </a:p>
            <a:p>
              <a:pPr marL="347663" marR="0" lvl="0" indent="-173038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Vòng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đệm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từ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trường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>
            <a:xfrm>
              <a:off x="240298" y="4246657"/>
              <a:ext cx="3803650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rPr>
                <a:t>c. 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Xy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lanh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3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vị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trí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  <a:r>
                <a:rPr lang="en-GB" sz="1600" dirty="0" smtClean="0">
                  <a:solidFill>
                    <a:schemeClr val="tx2">
                      <a:lumMod val="50000"/>
                    </a:schemeClr>
                  </a:solidFill>
                </a:rPr>
                <a:t>(3 position cylinder)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240298" y="5100292"/>
              <a:ext cx="3890964" cy="1224308"/>
            </a:xfrm>
            <a:prstGeom prst="rect">
              <a:avLst/>
            </a:prstGeom>
          </p:spPr>
          <p:txBody>
            <a:bodyPr lIns="82550" tIns="41275" rIns="82550" bIns="41275" rtlCol="0">
              <a:noAutofit/>
            </a:bodyPr>
            <a:lstStyle/>
            <a:p>
              <a:pPr marL="476250" marR="0" lvl="0" indent="-476250" algn="l" defTabSz="677863" rtl="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e.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Một</a:t>
              </a:r>
              <a:r>
                <a:rPr kumimoji="0" lang="en-GB" sz="1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số</a:t>
              </a:r>
              <a:r>
                <a:rPr kumimoji="0" lang="en-GB" sz="1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  <a:cs typeface="Arial" charset="0"/>
                </a:rPr>
                <a:t>dạng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Xy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khác</a:t>
              </a:r>
              <a:endParaRPr kumimoji="0" lang="en-GB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charset="0"/>
              </a:endParaRPr>
            </a:p>
            <a:p>
              <a:pPr marL="347663" marR="0" lvl="0" indent="-231775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Xy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quay (Rotary)</a:t>
              </a:r>
            </a:p>
            <a:p>
              <a:pPr marL="347663" marR="0" lvl="0" indent="-231775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Tay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kẹp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(Clamping)</a:t>
              </a:r>
            </a:p>
            <a:p>
              <a:pPr marL="347663" marR="0" lvl="0" indent="-231775" algn="l" defTabSz="6778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Xy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lanh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</a:t>
              </a:r>
              <a:r>
                <a:rPr kumimoji="0" lang="en-GB" sz="16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màng</a:t>
              </a:r>
              <a:r>
                <a:rPr kumimoji="0" lang="en-GB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cs typeface="Arial" charset="0"/>
                </a:rPr>
                <a:t> (Bellows).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07178" y="5257800"/>
              <a:ext cx="2027871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07178" y="5707899"/>
              <a:ext cx="457200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600" dirty="0"/>
                <a:t>https://drive.google.com/file/d/1CGKb50SVOoexFQ0b7ckwyO3JNhcQF3qw/view?usp=sharing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3758" y="3810000"/>
            <a:ext cx="8001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u="sng" dirty="0" smtClean="0">
                <a:latin typeface="+mj-lt"/>
                <a:ea typeface="Times New Roman" pitchFamily="18" charset="0"/>
                <a:cs typeface="Arial" pitchFamily="34" charset="0"/>
              </a:rPr>
              <a:t>Ví dụ 03: </a:t>
            </a:r>
          </a:p>
          <a:p>
            <a:r>
              <a:rPr lang="en-US" sz="1600" dirty="0" err="1" smtClean="0"/>
              <a:t>Tính</a:t>
            </a:r>
            <a:r>
              <a:rPr lang="en-US" sz="1600" dirty="0" smtClean="0"/>
              <a:t> </a:t>
            </a:r>
            <a:r>
              <a:rPr lang="en-US" sz="1600" dirty="0" err="1" smtClean="0"/>
              <a:t>số</a:t>
            </a:r>
            <a:r>
              <a:rPr lang="en-US" sz="1600" dirty="0" smtClean="0"/>
              <a:t> </a:t>
            </a:r>
            <a:r>
              <a:rPr lang="en-US" sz="1600" dirty="0" err="1" smtClean="0"/>
              <a:t>phễu</a:t>
            </a:r>
            <a:r>
              <a:rPr lang="en-US" sz="1600" dirty="0" smtClean="0"/>
              <a:t> </a:t>
            </a:r>
            <a:r>
              <a:rPr lang="en-US" sz="1600" dirty="0" err="1" smtClean="0"/>
              <a:t>hút</a:t>
            </a:r>
            <a:r>
              <a:rPr lang="en-US" sz="1600" dirty="0" smtClean="0"/>
              <a:t> </a:t>
            </a:r>
            <a:r>
              <a:rPr lang="en-US" sz="1600" dirty="0" err="1" smtClean="0"/>
              <a:t>chân</a:t>
            </a:r>
            <a:r>
              <a:rPr lang="en-US" sz="1600" dirty="0" smtClean="0"/>
              <a:t>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n </a:t>
            </a:r>
            <a:r>
              <a:rPr lang="en-US" sz="1600" dirty="0" err="1" smtClean="0"/>
              <a:t>tối</a:t>
            </a:r>
            <a:r>
              <a:rPr lang="en-US" sz="1600" dirty="0" smtClean="0"/>
              <a:t> </a:t>
            </a:r>
            <a:r>
              <a:rPr lang="en-US" sz="1600" dirty="0" err="1" smtClean="0"/>
              <a:t>thiểu</a:t>
            </a:r>
            <a:r>
              <a:rPr lang="en-US" sz="1600" dirty="0" smtClean="0"/>
              <a:t> </a:t>
            </a:r>
            <a:r>
              <a:rPr lang="en-US" sz="1600" dirty="0" err="1" smtClean="0"/>
              <a:t>cần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/>
              <a:t>nâng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 </a:t>
            </a:r>
            <a:r>
              <a:rPr lang="en-US" sz="1600" dirty="0" err="1"/>
              <a:t>khối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 </a:t>
            </a:r>
            <a:r>
              <a:rPr lang="en-US" sz="1600" dirty="0" smtClean="0"/>
              <a:t>   m </a:t>
            </a:r>
            <a:r>
              <a:rPr lang="en-US" sz="1600" dirty="0"/>
              <a:t>= </a:t>
            </a:r>
            <a:r>
              <a:rPr lang="en-US" sz="1600" dirty="0" smtClean="0"/>
              <a:t>8 kg. Cho </a:t>
            </a:r>
            <a:r>
              <a:rPr lang="en-US" sz="1600" dirty="0" err="1"/>
              <a:t>biết</a:t>
            </a:r>
            <a:r>
              <a:rPr lang="en-US" sz="1600" dirty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kính</a:t>
            </a:r>
            <a:r>
              <a:rPr lang="en-US" sz="1600" dirty="0" smtClean="0"/>
              <a:t> </a:t>
            </a:r>
            <a:r>
              <a:rPr lang="en-US" sz="1600" dirty="0" err="1" smtClean="0"/>
              <a:t>phễu</a:t>
            </a:r>
            <a:r>
              <a:rPr lang="en-US" sz="1600" dirty="0" smtClean="0"/>
              <a:t> </a:t>
            </a:r>
            <a:r>
              <a:rPr lang="en-US" sz="1600" dirty="0" err="1" smtClean="0"/>
              <a:t>hút</a:t>
            </a:r>
            <a:r>
              <a:rPr lang="en-US" sz="1600" dirty="0" smtClean="0"/>
              <a:t> D </a:t>
            </a:r>
            <a:r>
              <a:rPr lang="en-US" sz="1600" dirty="0"/>
              <a:t>= 4 </a:t>
            </a:r>
            <a:r>
              <a:rPr lang="en-US" sz="1600" dirty="0" smtClean="0"/>
              <a:t>cm </a:t>
            </a:r>
            <a:r>
              <a:rPr lang="en-US" sz="1600" dirty="0" err="1" smtClean="0">
                <a:ea typeface="Calibri" pitchFamily="34" charset="0"/>
                <a:cs typeface="Times New Roman" pitchFamily="18" charset="0"/>
              </a:rPr>
              <a:t>và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dirty="0" smtClean="0"/>
              <a:t> </a:t>
            </a:r>
            <a:r>
              <a:rPr lang="de-DE" sz="1600" dirty="0"/>
              <a:t>áp suất chân không tại cửa </a:t>
            </a:r>
            <a:r>
              <a:rPr lang="de-DE" sz="1600" dirty="0" smtClean="0"/>
              <a:t>U hiển thị </a:t>
            </a:r>
            <a:r>
              <a:rPr lang="en-US" sz="1600" dirty="0" smtClean="0"/>
              <a:t>: </a:t>
            </a:r>
            <a:r>
              <a:rPr lang="de-DE" sz="1600" dirty="0" smtClean="0"/>
              <a:t>p</a:t>
            </a:r>
            <a:r>
              <a:rPr lang="de-DE" sz="1600" baseline="-25000" dirty="0" smtClean="0"/>
              <a:t>u</a:t>
            </a:r>
            <a:r>
              <a:rPr lang="de-DE" sz="1600" dirty="0" smtClean="0"/>
              <a:t> </a:t>
            </a:r>
            <a:r>
              <a:rPr lang="de-DE" sz="1600" dirty="0"/>
              <a:t>= </a:t>
            </a:r>
            <a:r>
              <a:rPr lang="de-DE" sz="1600" dirty="0" smtClean="0"/>
              <a:t>- 62 Kpa </a:t>
            </a:r>
            <a:r>
              <a:rPr lang="de-DE" sz="1600" dirty="0"/>
              <a:t>	</a:t>
            </a:r>
            <a:endParaRPr lang="de-DE" sz="1600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4244669" y="4738758"/>
            <a:ext cx="4604560" cy="1307170"/>
            <a:chOff x="2465483" y="5105246"/>
            <a:chExt cx="4604560" cy="1307170"/>
          </a:xfrm>
        </p:grpSpPr>
        <p:grpSp>
          <p:nvGrpSpPr>
            <p:cNvPr id="29" name="Group 28"/>
            <p:cNvGrpSpPr/>
            <p:nvPr/>
          </p:nvGrpSpPr>
          <p:grpSpPr>
            <a:xfrm>
              <a:off x="2465483" y="5105246"/>
              <a:ext cx="1462314" cy="1307170"/>
              <a:chOff x="1956107" y="2099818"/>
              <a:chExt cx="1889245" cy="1688805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956107" y="2099818"/>
                <a:ext cx="1889245" cy="16888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2727444" y="3283280"/>
                <a:ext cx="346570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D</a:t>
                </a:r>
                <a:endParaRPr lang="en-US" sz="20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295539" y="5105246"/>
              <a:ext cx="2774504" cy="1219200"/>
              <a:chOff x="4295539" y="5105246"/>
              <a:chExt cx="2774504" cy="1219200"/>
            </a:xfrm>
          </p:grpSpPr>
          <p:pic>
            <p:nvPicPr>
              <p:cNvPr id="31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74372" y="5105246"/>
                <a:ext cx="995671" cy="834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4295539" y="5992987"/>
                <a:ext cx="2774504" cy="3314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 = 8 kg</a:t>
                </a:r>
                <a:endParaRPr lang="en-US" dirty="0"/>
              </a:p>
            </p:txBody>
          </p:sp>
          <p:pic>
            <p:nvPicPr>
              <p:cNvPr id="33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366803" y="5181446"/>
                <a:ext cx="829311" cy="694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27899" y="1130495"/>
            <a:ext cx="690829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u="sng" dirty="0" smtClean="0">
                <a:latin typeface="+mj-lt"/>
                <a:ea typeface="Times New Roman" pitchFamily="18" charset="0"/>
                <a:cs typeface="Arial" pitchFamily="34" charset="0"/>
              </a:rPr>
              <a:t>Ví dụ 02: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 smtClean="0">
                <a:ea typeface="Times New Roman" pitchFamily="18" charset="0"/>
                <a:cs typeface="Arial" pitchFamily="34" charset="0"/>
              </a:rPr>
              <a:t>Thiết bị để nâng, hạ hàng hóa có khối lượng m = </a:t>
            </a:r>
            <a:r>
              <a:rPr lang="de-DE" sz="1600" dirty="0">
                <a:ea typeface="Times New Roman" pitchFamily="18" charset="0"/>
                <a:cs typeface="Arial" pitchFamily="34" charset="0"/>
              </a:rPr>
              <a:t>5</a:t>
            </a:r>
            <a:r>
              <a:rPr lang="de-DE" sz="1600" dirty="0" smtClean="0">
                <a:ea typeface="Times New Roman" pitchFamily="18" charset="0"/>
                <a:cs typeface="Arial" pitchFamily="34" charset="0"/>
              </a:rPr>
              <a:t>0 </a:t>
            </a:r>
            <a:r>
              <a:rPr lang="de-DE" sz="1600" dirty="0">
                <a:ea typeface="Times New Roman" pitchFamily="18" charset="0"/>
                <a:cs typeface="Arial" pitchFamily="34" charset="0"/>
              </a:rPr>
              <a:t>kg theo </a:t>
            </a:r>
            <a:r>
              <a:rPr lang="de-DE" sz="1600" dirty="0" smtClean="0">
                <a:ea typeface="Times New Roman" pitchFamily="18" charset="0"/>
                <a:cs typeface="Arial" pitchFamily="34" charset="0"/>
              </a:rPr>
              <a:t>phương </a:t>
            </a:r>
            <a:r>
              <a:rPr lang="de-DE" sz="1600" dirty="0">
                <a:ea typeface="Times New Roman" pitchFamily="18" charset="0"/>
                <a:cs typeface="Arial" pitchFamily="34" charset="0"/>
              </a:rPr>
              <a:t>thẳng </a:t>
            </a:r>
            <a:r>
              <a:rPr lang="de-DE" sz="1600" dirty="0" smtClean="0">
                <a:ea typeface="Times New Roman" pitchFamily="18" charset="0"/>
                <a:cs typeface="Arial" pitchFamily="34" charset="0"/>
              </a:rPr>
              <a:t>đứng, người ta dùng 2 xi lanh tác động 2 chiều đặt song song, có kích thước như nhau. Lưu lượng vào mỗi xi lanh Q = 50 lít/phút, áp suất p = 6 bar.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de-DE" sz="1600" dirty="0" smtClean="0">
                <a:latin typeface="+mj-lt"/>
                <a:ea typeface="Times New Roman" pitchFamily="18" charset="0"/>
                <a:cs typeface="Arial" pitchFamily="34" charset="0"/>
              </a:rPr>
              <a:t>Tính đường kính xi lanh và chọn kích thước xi lanh theo hãng Festo  D, d</a:t>
            </a:r>
            <a:r>
              <a:rPr lang="de-DE" sz="1600" dirty="0"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lang="de-DE" sz="1600" dirty="0" smtClean="0">
                <a:latin typeface="+mj-lt"/>
                <a:ea typeface="Times New Roman" pitchFamily="18" charset="0"/>
                <a:cs typeface="Arial" pitchFamily="34" charset="0"/>
              </a:rPr>
              <a:t> [m]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de-DE" sz="1600" dirty="0" smtClean="0">
                <a:latin typeface="+mj-lt"/>
                <a:ea typeface="Times New Roman" pitchFamily="18" charset="0"/>
                <a:cs typeface="Arial" pitchFamily="34" charset="0"/>
              </a:rPr>
              <a:t>Tính vận tốc khi nâng  v</a:t>
            </a:r>
            <a:r>
              <a:rPr lang="de-DE" sz="1600" baseline="-25000" dirty="0" smtClean="0">
                <a:latin typeface="+mj-lt"/>
                <a:ea typeface="Times New Roman" pitchFamily="18" charset="0"/>
                <a:cs typeface="Arial" pitchFamily="34" charset="0"/>
              </a:rPr>
              <a:t>A </a:t>
            </a:r>
            <a:r>
              <a:rPr lang="de-DE" sz="1600" dirty="0">
                <a:latin typeface="+mj-lt"/>
                <a:ea typeface="Times New Roman" pitchFamily="18" charset="0"/>
                <a:cs typeface="Arial" pitchFamily="34" charset="0"/>
              </a:rPr>
              <a:t>[m/s] </a:t>
            </a:r>
            <a:endParaRPr lang="de-DE" sz="1600" dirty="0" smtClean="0">
              <a:latin typeface="+mj-lt"/>
              <a:ea typeface="Times New Roman" pitchFamily="18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83791" y="1226294"/>
            <a:ext cx="2022348" cy="2362200"/>
            <a:chOff x="5750052" y="2971800"/>
            <a:chExt cx="2022348" cy="23622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 flipH="1">
              <a:off x="5064252" y="3657600"/>
              <a:ext cx="2362200" cy="990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096000" y="3657600"/>
              <a:ext cx="2362200" cy="9906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943600" y="2971800"/>
              <a:ext cx="1524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=80 kg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27899" y="2661708"/>
            <a:ext cx="57445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Giả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thiết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:        = 1 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Hiệu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suất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xi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lanh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(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lực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ma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sát</a:t>
            </a:r>
            <a:r>
              <a:rPr lang="en-US" sz="1400" dirty="0">
                <a:solidFill>
                  <a:srgbClr val="1002CA"/>
                </a:solidFill>
              </a:rPr>
              <a:t> </a:t>
            </a:r>
            <a:r>
              <a:rPr lang="en-US" sz="1400" dirty="0" err="1">
                <a:solidFill>
                  <a:srgbClr val="1002CA"/>
                </a:solidFill>
              </a:rPr>
              <a:t>giữa</a:t>
            </a:r>
            <a:r>
              <a:rPr lang="en-US" sz="1400" dirty="0">
                <a:solidFill>
                  <a:srgbClr val="1002CA"/>
                </a:solidFill>
              </a:rPr>
              <a:t> piston </a:t>
            </a:r>
            <a:r>
              <a:rPr lang="en-US" sz="1400" dirty="0" err="1">
                <a:solidFill>
                  <a:srgbClr val="1002CA"/>
                </a:solidFill>
              </a:rPr>
              <a:t>và</a:t>
            </a:r>
            <a:r>
              <a:rPr lang="en-US" sz="1400" dirty="0">
                <a:solidFill>
                  <a:srgbClr val="1002CA"/>
                </a:solidFill>
              </a:rPr>
              <a:t> xi </a:t>
            </a:r>
            <a:r>
              <a:rPr lang="en-US" sz="1400" dirty="0" err="1">
                <a:solidFill>
                  <a:srgbClr val="1002CA"/>
                </a:solidFill>
              </a:rPr>
              <a:t>lanh</a:t>
            </a:r>
            <a:r>
              <a:rPr lang="en-US" sz="1400" dirty="0">
                <a:solidFill>
                  <a:srgbClr val="1002CA"/>
                </a:solidFill>
              </a:rPr>
              <a:t> 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                      </a:t>
            </a:r>
            <a:r>
              <a:rPr lang="en-US" sz="1400" dirty="0" smtClean="0">
                <a:solidFill>
                  <a:srgbClr val="1002CA"/>
                </a:solidFill>
                <a:sym typeface="Symbol" panose="05050102010706020507" pitchFamily="18" charset="2"/>
              </a:rPr>
              <a:t>1 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bar = 10</a:t>
            </a:r>
            <a:r>
              <a:rPr lang="en-US" sz="1400" baseline="30000" dirty="0">
                <a:solidFill>
                  <a:srgbClr val="1002CA"/>
                </a:solidFill>
                <a:sym typeface="Symbol" panose="05050102010706020507" pitchFamily="18" charset="2"/>
              </a:rPr>
              <a:t>5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smtClean="0">
                <a:solidFill>
                  <a:srgbClr val="1002CA"/>
                </a:solidFill>
                <a:sym typeface="Symbol" panose="05050102010706020507" pitchFamily="18" charset="2"/>
              </a:rPr>
              <a:t>Pa ;  g = 9.81</a:t>
            </a:r>
            <a:endParaRPr lang="en-US" sz="1400" dirty="0">
              <a:solidFill>
                <a:srgbClr val="1002CA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                     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Kết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quả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chọn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độ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chính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xác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0.1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3915" y="4639164"/>
            <a:ext cx="3229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Giả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thiết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:       </a:t>
            </a:r>
            <a:r>
              <a:rPr lang="en-US" sz="1400" dirty="0" err="1" smtClean="0">
                <a:solidFill>
                  <a:srgbClr val="1002CA"/>
                </a:solidFill>
                <a:sym typeface="Symbol" panose="05050102010706020507" pitchFamily="18" charset="2"/>
              </a:rPr>
              <a:t>Chọn</a:t>
            </a:r>
            <a:r>
              <a:rPr lang="en-US" sz="1400" dirty="0" smtClean="0">
                <a:solidFill>
                  <a:srgbClr val="1002CA"/>
                </a:solidFill>
                <a:sym typeface="Symbol" panose="05050102010706020507" pitchFamily="18" charset="2"/>
              </a:rPr>
              <a:t> t= 5;  g = 9.81</a:t>
            </a:r>
            <a:endParaRPr lang="en-US" sz="1400" dirty="0">
              <a:solidFill>
                <a:srgbClr val="1002CA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                     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Kết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>
                <a:solidFill>
                  <a:srgbClr val="1002CA"/>
                </a:solidFill>
                <a:sym typeface="Symbol" panose="05050102010706020507" pitchFamily="18" charset="2"/>
              </a:rPr>
              <a:t>quả</a:t>
            </a:r>
            <a:r>
              <a:rPr lang="en-US" sz="1400" dirty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 smtClean="0">
                <a:solidFill>
                  <a:srgbClr val="1002CA"/>
                </a:solidFill>
                <a:sym typeface="Symbol" panose="05050102010706020507" pitchFamily="18" charset="2"/>
              </a:rPr>
              <a:t>chọn</a:t>
            </a:r>
            <a:r>
              <a:rPr lang="en-US" sz="1400" dirty="0" smtClean="0">
                <a:solidFill>
                  <a:srgbClr val="1002CA"/>
                </a:solidFill>
                <a:sym typeface="Symbol" panose="05050102010706020507" pitchFamily="18" charset="2"/>
              </a:rPr>
              <a:t> n </a:t>
            </a:r>
            <a:r>
              <a:rPr lang="en-US" sz="1400" dirty="0" err="1" smtClean="0">
                <a:solidFill>
                  <a:srgbClr val="1002CA"/>
                </a:solidFill>
                <a:sym typeface="Symbol" panose="05050102010706020507" pitchFamily="18" charset="2"/>
              </a:rPr>
              <a:t>số</a:t>
            </a:r>
            <a:r>
              <a:rPr lang="en-US" sz="1400" dirty="0" smtClean="0">
                <a:solidFill>
                  <a:srgbClr val="1002CA"/>
                </a:solidFill>
                <a:sym typeface="Symbol" panose="05050102010706020507" pitchFamily="18" charset="2"/>
              </a:rPr>
              <a:t> </a:t>
            </a:r>
            <a:r>
              <a:rPr lang="en-US" sz="1400" dirty="0" err="1" smtClean="0">
                <a:solidFill>
                  <a:srgbClr val="1002CA"/>
                </a:solidFill>
                <a:sym typeface="Symbol" panose="05050102010706020507" pitchFamily="18" charset="2"/>
              </a:rPr>
              <a:t>nguyên</a:t>
            </a:r>
            <a:endParaRPr lang="en-US" sz="1400" dirty="0">
              <a:solidFill>
                <a:srgbClr val="1002CA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47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58933" y="918138"/>
            <a:ext cx="7781592" cy="5254062"/>
            <a:chOff x="858933" y="918138"/>
            <a:chExt cx="7781592" cy="5254062"/>
          </a:xfrm>
        </p:grpSpPr>
        <p:grpSp>
          <p:nvGrpSpPr>
            <p:cNvPr id="21" name="Group 17"/>
            <p:cNvGrpSpPr>
              <a:grpSpLocks/>
            </p:cNvGrpSpPr>
            <p:nvPr/>
          </p:nvGrpSpPr>
          <p:grpSpPr bwMode="auto">
            <a:xfrm>
              <a:off x="2270765" y="5637003"/>
              <a:ext cx="1284788" cy="535197"/>
              <a:chOff x="4616" y="2258"/>
              <a:chExt cx="875" cy="317"/>
            </a:xfrm>
          </p:grpSpPr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5037" y="2354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5037" y="2400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5033" y="2258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>
                <a:off x="4970" y="2258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4616" y="2258"/>
                <a:ext cx="493" cy="243"/>
              </a:xfrm>
              <a:custGeom>
                <a:avLst/>
                <a:gdLst/>
                <a:ahLst/>
                <a:cxnLst>
                  <a:cxn ang="0">
                    <a:pos x="492" y="96"/>
                  </a:cxn>
                  <a:cxn ang="0">
                    <a:pos x="492" y="0"/>
                  </a:cxn>
                  <a:cxn ang="0">
                    <a:pos x="0" y="0"/>
                  </a:cxn>
                  <a:cxn ang="0">
                    <a:pos x="0" y="242"/>
                  </a:cxn>
                  <a:cxn ang="0">
                    <a:pos x="492" y="242"/>
                  </a:cxn>
                  <a:cxn ang="0">
                    <a:pos x="492" y="142"/>
                  </a:cxn>
                </a:cxnLst>
                <a:rect l="0" t="0" r="r" b="b"/>
                <a:pathLst>
                  <a:path w="493" h="243">
                    <a:moveTo>
                      <a:pt x="492" y="96"/>
                    </a:moveTo>
                    <a:lnTo>
                      <a:pt x="492" y="0"/>
                    </a:lnTo>
                    <a:lnTo>
                      <a:pt x="0" y="0"/>
                    </a:lnTo>
                    <a:lnTo>
                      <a:pt x="0" y="242"/>
                    </a:lnTo>
                    <a:lnTo>
                      <a:pt x="492" y="242"/>
                    </a:lnTo>
                    <a:lnTo>
                      <a:pt x="492" y="14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" name="Group 23"/>
              <p:cNvGrpSpPr>
                <a:grpSpLocks/>
              </p:cNvGrpSpPr>
              <p:nvPr/>
            </p:nvGrpSpPr>
            <p:grpSpPr bwMode="auto">
              <a:xfrm>
                <a:off x="5054" y="2440"/>
                <a:ext cx="52" cy="135"/>
                <a:chOff x="5054" y="2440"/>
                <a:chExt cx="52" cy="135"/>
              </a:xfrm>
            </p:grpSpPr>
            <p:sp>
              <p:nvSpPr>
                <p:cNvPr id="30" name="Line 24"/>
                <p:cNvSpPr>
                  <a:spLocks noChangeShapeType="1"/>
                </p:cNvSpPr>
                <p:nvPr/>
              </p:nvSpPr>
              <p:spPr bwMode="auto">
                <a:xfrm>
                  <a:off x="5080" y="2496"/>
                  <a:ext cx="0" cy="7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AutoShape 25"/>
                <p:cNvSpPr>
                  <a:spLocks noChangeArrowheads="1"/>
                </p:cNvSpPr>
                <p:nvPr/>
              </p:nvSpPr>
              <p:spPr bwMode="auto">
                <a:xfrm>
                  <a:off x="5054" y="2440"/>
                  <a:ext cx="52" cy="52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AutoShape 26"/>
              <p:cNvSpPr>
                <a:spLocks noChangeArrowheads="1"/>
              </p:cNvSpPr>
              <p:nvPr/>
            </p:nvSpPr>
            <p:spPr bwMode="auto">
              <a:xfrm rot="10800000" flipH="1">
                <a:off x="4622" y="2501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4620" y="2278"/>
                <a:ext cx="346" cy="204"/>
              </a:xfrm>
              <a:custGeom>
                <a:avLst/>
                <a:gdLst/>
                <a:ahLst/>
                <a:cxnLst>
                  <a:cxn ang="0">
                    <a:pos x="345" y="102"/>
                  </a:cxn>
                  <a:cxn ang="0">
                    <a:pos x="325" y="203"/>
                  </a:cxn>
                  <a:cxn ang="0">
                    <a:pos x="264" y="0"/>
                  </a:cxn>
                  <a:cxn ang="0">
                    <a:pos x="203" y="203"/>
                  </a:cxn>
                  <a:cxn ang="0">
                    <a:pos x="142" y="0"/>
                  </a:cxn>
                  <a:cxn ang="0">
                    <a:pos x="81" y="203"/>
                  </a:cxn>
                  <a:cxn ang="0">
                    <a:pos x="20" y="0"/>
                  </a:cxn>
                  <a:cxn ang="0">
                    <a:pos x="0" y="102"/>
                  </a:cxn>
                </a:cxnLst>
                <a:rect l="0" t="0" r="r" b="b"/>
                <a:pathLst>
                  <a:path w="346" h="204">
                    <a:moveTo>
                      <a:pt x="345" y="102"/>
                    </a:moveTo>
                    <a:lnTo>
                      <a:pt x="325" y="203"/>
                    </a:lnTo>
                    <a:lnTo>
                      <a:pt x="264" y="0"/>
                    </a:lnTo>
                    <a:lnTo>
                      <a:pt x="203" y="203"/>
                    </a:lnTo>
                    <a:lnTo>
                      <a:pt x="142" y="0"/>
                    </a:lnTo>
                    <a:lnTo>
                      <a:pt x="81" y="203"/>
                    </a:lnTo>
                    <a:lnTo>
                      <a:pt x="20" y="0"/>
                    </a:lnTo>
                    <a:lnTo>
                      <a:pt x="0" y="10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952327" y="3182741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0894" y="5579744"/>
              <a:ext cx="853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2247037" y="3840799"/>
              <a:ext cx="1075285" cy="513304"/>
              <a:chOff x="4620" y="1792"/>
              <a:chExt cx="597" cy="321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4763" y="1890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>
                <a:off x="4763" y="1937"/>
                <a:ext cx="45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4759" y="1795"/>
                <a:ext cx="0" cy="2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4696" y="1795"/>
                <a:ext cx="0" cy="2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620" y="1792"/>
                <a:ext cx="493" cy="242"/>
              </a:xfrm>
              <a:custGeom>
                <a:avLst/>
                <a:gdLst>
                  <a:gd name="T0" fmla="*/ 492 w 493"/>
                  <a:gd name="T1" fmla="*/ 96 h 242"/>
                  <a:gd name="T2" fmla="*/ 492 w 493"/>
                  <a:gd name="T3" fmla="*/ 0 h 242"/>
                  <a:gd name="T4" fmla="*/ 0 w 493"/>
                  <a:gd name="T5" fmla="*/ 0 h 242"/>
                  <a:gd name="T6" fmla="*/ 0 w 493"/>
                  <a:gd name="T7" fmla="*/ 241 h 242"/>
                  <a:gd name="T8" fmla="*/ 492 w 493"/>
                  <a:gd name="T9" fmla="*/ 241 h 242"/>
                  <a:gd name="T10" fmla="*/ 492 w 493"/>
                  <a:gd name="T11" fmla="*/ 147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3"/>
                  <a:gd name="T19" fmla="*/ 0 h 242"/>
                  <a:gd name="T20" fmla="*/ 493 w 493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3" h="242">
                    <a:moveTo>
                      <a:pt x="492" y="96"/>
                    </a:moveTo>
                    <a:lnTo>
                      <a:pt x="492" y="0"/>
                    </a:lnTo>
                    <a:lnTo>
                      <a:pt x="0" y="0"/>
                    </a:lnTo>
                    <a:lnTo>
                      <a:pt x="0" y="241"/>
                    </a:lnTo>
                    <a:lnTo>
                      <a:pt x="492" y="241"/>
                    </a:lnTo>
                    <a:lnTo>
                      <a:pt x="492" y="147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" name="Group 9"/>
              <p:cNvGrpSpPr>
                <a:grpSpLocks/>
              </p:cNvGrpSpPr>
              <p:nvPr/>
            </p:nvGrpSpPr>
            <p:grpSpPr bwMode="auto">
              <a:xfrm>
                <a:off x="4628" y="1978"/>
                <a:ext cx="52" cy="135"/>
                <a:chOff x="4628" y="1978"/>
                <a:chExt cx="52" cy="135"/>
              </a:xfrm>
            </p:grpSpPr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4654" y="2034"/>
                  <a:ext cx="0" cy="7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utoShape 11"/>
                <p:cNvSpPr>
                  <a:spLocks noChangeArrowheads="1"/>
                </p:cNvSpPr>
                <p:nvPr/>
              </p:nvSpPr>
              <p:spPr bwMode="auto">
                <a:xfrm>
                  <a:off x="4628" y="1978"/>
                  <a:ext cx="52" cy="52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AutoShape 12"/>
              <p:cNvSpPr>
                <a:spLocks noChangeArrowheads="1"/>
              </p:cNvSpPr>
              <p:nvPr/>
            </p:nvSpPr>
            <p:spPr bwMode="auto">
              <a:xfrm rot="10800000" flipH="1">
                <a:off x="5054" y="2040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763" y="1816"/>
                <a:ext cx="345" cy="204"/>
              </a:xfrm>
              <a:custGeom>
                <a:avLst/>
                <a:gdLst>
                  <a:gd name="T0" fmla="*/ 344 w 345"/>
                  <a:gd name="T1" fmla="*/ 130 h 204"/>
                  <a:gd name="T2" fmla="*/ 325 w 345"/>
                  <a:gd name="T3" fmla="*/ 203 h 204"/>
                  <a:gd name="T4" fmla="*/ 264 w 345"/>
                  <a:gd name="T5" fmla="*/ 0 h 204"/>
                  <a:gd name="T6" fmla="*/ 203 w 345"/>
                  <a:gd name="T7" fmla="*/ 203 h 204"/>
                  <a:gd name="T8" fmla="*/ 142 w 345"/>
                  <a:gd name="T9" fmla="*/ 0 h 204"/>
                  <a:gd name="T10" fmla="*/ 81 w 345"/>
                  <a:gd name="T11" fmla="*/ 203 h 204"/>
                  <a:gd name="T12" fmla="*/ 20 w 345"/>
                  <a:gd name="T13" fmla="*/ 0 h 204"/>
                  <a:gd name="T14" fmla="*/ 0 w 345"/>
                  <a:gd name="T15" fmla="*/ 102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5"/>
                  <a:gd name="T25" fmla="*/ 0 h 204"/>
                  <a:gd name="T26" fmla="*/ 345 w 345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5" h="204">
                    <a:moveTo>
                      <a:pt x="344" y="130"/>
                    </a:moveTo>
                    <a:lnTo>
                      <a:pt x="325" y="203"/>
                    </a:lnTo>
                    <a:lnTo>
                      <a:pt x="264" y="0"/>
                    </a:lnTo>
                    <a:lnTo>
                      <a:pt x="203" y="203"/>
                    </a:lnTo>
                    <a:lnTo>
                      <a:pt x="142" y="0"/>
                    </a:lnTo>
                    <a:lnTo>
                      <a:pt x="81" y="203"/>
                    </a:lnTo>
                    <a:lnTo>
                      <a:pt x="20" y="0"/>
                    </a:lnTo>
                    <a:lnTo>
                      <a:pt x="0" y="10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219567" y="3793060"/>
              <a:ext cx="1005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7" name="Rectangle 2"/>
            <p:cNvSpPr txBox="1">
              <a:spLocks noChangeArrowheads="1"/>
            </p:cNvSpPr>
            <p:nvPr/>
          </p:nvSpPr>
          <p:spPr>
            <a:xfrm>
              <a:off x="860880" y="1187835"/>
              <a:ext cx="6358632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lang="en-GB" sz="1600" b="1" noProof="0" dirty="0" smtClean="0">
                  <a:latin typeface="+mj-lt"/>
                  <a:ea typeface="+mj-ea"/>
                  <a:cs typeface="+mj-cs"/>
                </a:rPr>
                <a:t>3.1 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. </a:t>
              </a:r>
              <a:r>
                <a:rPr lang="en-GB" sz="1600" b="1" dirty="0" err="1" smtClean="0"/>
                <a:t>Xy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lanh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tác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động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một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chiều</a:t>
              </a:r>
              <a:r>
                <a:rPr lang="en-GB" sz="1600" b="1" dirty="0" smtClean="0"/>
                <a:t> </a:t>
              </a:r>
              <a:r>
                <a:rPr lang="en-GB" sz="1600" dirty="0" smtClean="0"/>
                <a:t>(Single acting Cylinder)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858933" y="1573810"/>
              <a:ext cx="778159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just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SzPts val="1000"/>
                <a:tabLst>
                  <a:tab pos="457200" algn="l"/>
                </a:tabLst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tịch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áp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nâng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hoặc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đẩy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lùi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lại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trọng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hoặc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lò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xo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lắp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xi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2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Loại lùi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lò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xo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lùi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ngoại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08369" y="2773510"/>
              <a:ext cx="23623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Loại lùi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ngoại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98318" y="2662567"/>
              <a:ext cx="19861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Loại lùi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lò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xo.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87065" y="918138"/>
              <a:ext cx="23097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3. </a:t>
              </a:r>
              <a:r>
                <a:rPr lang="en-US" b="1" dirty="0" err="1" smtClean="0"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 smtClean="0">
                  <a:ea typeface="Calibri" panose="020F0502020204030204" pitchFamily="34" charset="0"/>
                  <a:cs typeface="Times New Roman" panose="02020603050405020304" pitchFamily="18" charset="0"/>
                </a:rPr>
                <a:t>loại</a:t>
              </a:r>
              <a:r>
                <a:rPr lang="en-US" b="1" dirty="0" smtClean="0">
                  <a:ea typeface="Calibri" panose="020F0502020204030204" pitchFamily="34" charset="0"/>
                  <a:cs typeface="Times New Roman" panose="02020603050405020304" pitchFamily="18" charset="0"/>
                </a:rPr>
                <a:t> xi </a:t>
              </a:r>
              <a:r>
                <a:rPr lang="en-US" b="1" dirty="0" err="1" smtClean="0"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endParaRPr lang="en-US" dirty="0"/>
            </a:p>
          </p:txBody>
        </p:sp>
        <p:pic>
          <p:nvPicPr>
            <p:cNvPr id="7" name="Actu00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t="-6428" r="5687" b="24074"/>
            <a:stretch/>
          </p:blipFill>
          <p:spPr>
            <a:xfrm>
              <a:off x="987711" y="3102688"/>
              <a:ext cx="3000411" cy="640487"/>
            </a:xfrm>
            <a:prstGeom prst="rect">
              <a:avLst/>
            </a:prstGeom>
          </p:spPr>
        </p:pic>
        <p:pic>
          <p:nvPicPr>
            <p:cNvPr id="8" name="Actu002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9"/>
            <a:srcRect r="4116" b="18952"/>
            <a:stretch/>
          </p:blipFill>
          <p:spPr>
            <a:xfrm>
              <a:off x="1015874" y="4742542"/>
              <a:ext cx="3251326" cy="708237"/>
            </a:xfrm>
            <a:prstGeom prst="rect">
              <a:avLst/>
            </a:prstGeom>
          </p:spPr>
        </p:pic>
        <p:pic>
          <p:nvPicPr>
            <p:cNvPr id="20" name="Actu003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0"/>
            <a:srcRect r="24561" b="2608"/>
            <a:stretch/>
          </p:blipFill>
          <p:spPr>
            <a:xfrm>
              <a:off x="6205905" y="3182741"/>
              <a:ext cx="564817" cy="23798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0842" y="792778"/>
            <a:ext cx="8456966" cy="4998422"/>
            <a:chOff x="320842" y="792778"/>
            <a:chExt cx="8456966" cy="4998422"/>
          </a:xfrm>
        </p:grpSpPr>
        <p:grpSp>
          <p:nvGrpSpPr>
            <p:cNvPr id="21" name="Group 35"/>
            <p:cNvGrpSpPr>
              <a:grpSpLocks/>
            </p:cNvGrpSpPr>
            <p:nvPr/>
          </p:nvGrpSpPr>
          <p:grpSpPr bwMode="auto">
            <a:xfrm>
              <a:off x="2035627" y="5307339"/>
              <a:ext cx="860779" cy="483861"/>
              <a:chOff x="4199" y="1619"/>
              <a:chExt cx="844" cy="325"/>
            </a:xfrm>
          </p:grpSpPr>
          <p:sp>
            <p:nvSpPr>
              <p:cNvPr id="22" name="Line 24"/>
              <p:cNvSpPr>
                <a:spLocks noChangeShapeType="1"/>
              </p:cNvSpPr>
              <p:nvPr/>
            </p:nvSpPr>
            <p:spPr bwMode="auto">
              <a:xfrm>
                <a:off x="4442" y="1721"/>
                <a:ext cx="6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>
                <a:off x="4439" y="1767"/>
                <a:ext cx="60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4233" y="1865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utoShape 27"/>
              <p:cNvSpPr>
                <a:spLocks noChangeArrowheads="1"/>
              </p:cNvSpPr>
              <p:nvPr/>
            </p:nvSpPr>
            <p:spPr bwMode="auto">
              <a:xfrm>
                <a:off x="4207" y="1809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4373" y="1684"/>
                <a:ext cx="63" cy="1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" y="0"/>
                  </a:cxn>
                  <a:cxn ang="0">
                    <a:pos x="62" y="119"/>
                  </a:cxn>
                  <a:cxn ang="0">
                    <a:pos x="0" y="119"/>
                  </a:cxn>
                </a:cxnLst>
                <a:rect l="0" t="0" r="r" b="b"/>
                <a:pathLst>
                  <a:path w="63" h="120">
                    <a:moveTo>
                      <a:pt x="0" y="0"/>
                    </a:moveTo>
                    <a:lnTo>
                      <a:pt x="62" y="0"/>
                    </a:lnTo>
                    <a:lnTo>
                      <a:pt x="62" y="119"/>
                    </a:lnTo>
                    <a:lnTo>
                      <a:pt x="0" y="1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>
                <a:off x="4309" y="1623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4247" y="1684"/>
                <a:ext cx="63" cy="120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0"/>
                  </a:cxn>
                  <a:cxn ang="0">
                    <a:pos x="0" y="119"/>
                  </a:cxn>
                  <a:cxn ang="0">
                    <a:pos x="62" y="119"/>
                  </a:cxn>
                </a:cxnLst>
                <a:rect l="0" t="0" r="r" b="b"/>
                <a:pathLst>
                  <a:path w="63" h="120">
                    <a:moveTo>
                      <a:pt x="62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62" y="1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>
                <a:off x="4372" y="1623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>
                <a:off x="4891" y="1865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utoShape 33"/>
              <p:cNvSpPr>
                <a:spLocks noChangeArrowheads="1"/>
              </p:cNvSpPr>
              <p:nvPr/>
            </p:nvSpPr>
            <p:spPr bwMode="auto">
              <a:xfrm>
                <a:off x="4857" y="1809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4199" y="1619"/>
                <a:ext cx="725" cy="245"/>
              </a:xfrm>
              <a:custGeom>
                <a:avLst/>
                <a:gdLst/>
                <a:ahLst/>
                <a:cxnLst>
                  <a:cxn ang="0">
                    <a:pos x="724" y="96"/>
                  </a:cxn>
                  <a:cxn ang="0">
                    <a:pos x="724" y="0"/>
                  </a:cxn>
                  <a:cxn ang="0">
                    <a:pos x="0" y="0"/>
                  </a:cxn>
                  <a:cxn ang="0">
                    <a:pos x="0" y="244"/>
                  </a:cxn>
                  <a:cxn ang="0">
                    <a:pos x="724" y="244"/>
                  </a:cxn>
                  <a:cxn ang="0">
                    <a:pos x="724" y="148"/>
                  </a:cxn>
                </a:cxnLst>
                <a:rect l="0" t="0" r="r" b="b"/>
                <a:pathLst>
                  <a:path w="725" h="245">
                    <a:moveTo>
                      <a:pt x="724" y="96"/>
                    </a:moveTo>
                    <a:lnTo>
                      <a:pt x="724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724" y="244"/>
                    </a:lnTo>
                    <a:lnTo>
                      <a:pt x="724" y="14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5803945" y="5117557"/>
              <a:ext cx="895646" cy="512429"/>
              <a:chOff x="4079" y="1563"/>
              <a:chExt cx="844" cy="325"/>
            </a:xfrm>
          </p:grpSpPr>
          <p:sp>
            <p:nvSpPr>
              <p:cNvPr id="34" name="Line 4"/>
              <p:cNvSpPr>
                <a:spLocks noChangeShapeType="1"/>
              </p:cNvSpPr>
              <p:nvPr/>
            </p:nvSpPr>
            <p:spPr bwMode="auto">
              <a:xfrm>
                <a:off x="4322" y="1665"/>
                <a:ext cx="60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5"/>
              <p:cNvSpPr>
                <a:spLocks noChangeShapeType="1"/>
              </p:cNvSpPr>
              <p:nvPr/>
            </p:nvSpPr>
            <p:spPr bwMode="auto">
              <a:xfrm>
                <a:off x="4319" y="1711"/>
                <a:ext cx="60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4113" y="1809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87" y="1753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4253" y="1628"/>
                <a:ext cx="63" cy="1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" y="0"/>
                  </a:cxn>
                  <a:cxn ang="0">
                    <a:pos x="62" y="119"/>
                  </a:cxn>
                  <a:cxn ang="0">
                    <a:pos x="0" y="119"/>
                  </a:cxn>
                </a:cxnLst>
                <a:rect l="0" t="0" r="r" b="b"/>
                <a:pathLst>
                  <a:path w="63" h="120">
                    <a:moveTo>
                      <a:pt x="0" y="0"/>
                    </a:moveTo>
                    <a:lnTo>
                      <a:pt x="62" y="0"/>
                    </a:lnTo>
                    <a:lnTo>
                      <a:pt x="62" y="119"/>
                    </a:lnTo>
                    <a:lnTo>
                      <a:pt x="0" y="1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4189" y="1567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Freeform 10"/>
              <p:cNvSpPr>
                <a:spLocks/>
              </p:cNvSpPr>
              <p:nvPr/>
            </p:nvSpPr>
            <p:spPr bwMode="auto">
              <a:xfrm>
                <a:off x="4127" y="1628"/>
                <a:ext cx="63" cy="120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0"/>
                  </a:cxn>
                  <a:cxn ang="0">
                    <a:pos x="0" y="119"/>
                  </a:cxn>
                  <a:cxn ang="0">
                    <a:pos x="62" y="119"/>
                  </a:cxn>
                </a:cxnLst>
                <a:rect l="0" t="0" r="r" b="b"/>
                <a:pathLst>
                  <a:path w="63" h="120">
                    <a:moveTo>
                      <a:pt x="62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62" y="119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1"/>
              <p:cNvSpPr>
                <a:spLocks noChangeShapeType="1"/>
              </p:cNvSpPr>
              <p:nvPr/>
            </p:nvSpPr>
            <p:spPr bwMode="auto">
              <a:xfrm>
                <a:off x="4252" y="1567"/>
                <a:ext cx="0" cy="2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4771" y="1809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utoShape 13"/>
              <p:cNvSpPr>
                <a:spLocks noChangeArrowheads="1"/>
              </p:cNvSpPr>
              <p:nvPr/>
            </p:nvSpPr>
            <p:spPr bwMode="auto">
              <a:xfrm>
                <a:off x="4737" y="1753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079" y="1563"/>
                <a:ext cx="725" cy="245"/>
              </a:xfrm>
              <a:custGeom>
                <a:avLst/>
                <a:gdLst/>
                <a:ahLst/>
                <a:cxnLst>
                  <a:cxn ang="0">
                    <a:pos x="724" y="96"/>
                  </a:cxn>
                  <a:cxn ang="0">
                    <a:pos x="724" y="0"/>
                  </a:cxn>
                  <a:cxn ang="0">
                    <a:pos x="0" y="0"/>
                  </a:cxn>
                  <a:cxn ang="0">
                    <a:pos x="0" y="244"/>
                  </a:cxn>
                  <a:cxn ang="0">
                    <a:pos x="724" y="244"/>
                  </a:cxn>
                  <a:cxn ang="0">
                    <a:pos x="724" y="148"/>
                  </a:cxn>
                </a:cxnLst>
                <a:rect l="0" t="0" r="r" b="b"/>
                <a:pathLst>
                  <a:path w="725" h="245">
                    <a:moveTo>
                      <a:pt x="724" y="96"/>
                    </a:moveTo>
                    <a:lnTo>
                      <a:pt x="724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724" y="244"/>
                    </a:lnTo>
                    <a:lnTo>
                      <a:pt x="724" y="14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" name="Group 17"/>
              <p:cNvGrpSpPr>
                <a:grpSpLocks/>
              </p:cNvGrpSpPr>
              <p:nvPr/>
            </p:nvGrpSpPr>
            <p:grpSpPr bwMode="auto">
              <a:xfrm>
                <a:off x="4144" y="1584"/>
                <a:ext cx="182" cy="181"/>
                <a:chOff x="4144" y="1584"/>
                <a:chExt cx="182" cy="181"/>
              </a:xfrm>
            </p:grpSpPr>
            <p:sp>
              <p:nvSpPr>
                <p:cNvPr id="46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4144" y="1596"/>
                  <a:ext cx="166" cy="16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Freeform 16"/>
                <p:cNvSpPr>
                  <a:spLocks/>
                </p:cNvSpPr>
                <p:nvPr/>
              </p:nvSpPr>
              <p:spPr bwMode="auto">
                <a:xfrm>
                  <a:off x="4275" y="1584"/>
                  <a:ext cx="51" cy="51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20" y="50"/>
                    </a:cxn>
                    <a:cxn ang="0">
                      <a:pos x="50" y="0"/>
                    </a:cxn>
                    <a:cxn ang="0">
                      <a:pos x="0" y="30"/>
                    </a:cxn>
                  </a:cxnLst>
                  <a:rect l="0" t="0" r="r" b="b"/>
                  <a:pathLst>
                    <a:path w="51" h="51">
                      <a:moveTo>
                        <a:pt x="0" y="30"/>
                      </a:moveTo>
                      <a:lnTo>
                        <a:pt x="20" y="50"/>
                      </a:lnTo>
                      <a:lnTo>
                        <a:pt x="50" y="0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5119919" y="1674257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86912" y="5247049"/>
              <a:ext cx="80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32009" y="5105970"/>
              <a:ext cx="898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2"/>
            <p:cNvSpPr txBox="1">
              <a:spLocks noChangeArrowheads="1"/>
            </p:cNvSpPr>
            <p:nvPr/>
          </p:nvSpPr>
          <p:spPr>
            <a:xfrm>
              <a:off x="750761" y="792778"/>
              <a:ext cx="6358632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lang="en-GB" sz="1600" b="1" noProof="0" dirty="0" smtClean="0">
                  <a:latin typeface="+mj-lt"/>
                  <a:ea typeface="+mj-ea"/>
                  <a:cs typeface="+mj-cs"/>
                </a:rPr>
                <a:t>3</a:t>
              </a: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.2  </a:t>
              </a:r>
              <a:r>
                <a:rPr lang="en-GB" sz="1600" b="1" dirty="0" err="1" smtClean="0"/>
                <a:t>Xy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lanh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tác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động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hai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chiều</a:t>
              </a:r>
              <a:r>
                <a:rPr lang="en-GB" sz="1600" b="1" dirty="0" smtClean="0"/>
                <a:t> </a:t>
              </a:r>
              <a:r>
                <a:rPr lang="en-GB" sz="1600" dirty="0" smtClean="0"/>
                <a:t>(Double acting Cylinder)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665958" y="1231379"/>
              <a:ext cx="57360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Áp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suất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nén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phía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piston.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60557" y="2819265"/>
              <a:ext cx="8317251" cy="882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b. Loại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chấn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cushioning)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chấn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ở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cuối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vòng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đệm</a:t>
              </a:r>
              <a:r>
                <a:rPr lang="en-US" sz="1600" dirty="0" smtClean="0">
                  <a:solidFill>
                    <a:srgbClr val="FF0000"/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hoặc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van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tiết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lưu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chạy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gần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hết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nhằm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tốc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xi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hạn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chế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va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đập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14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0842" y="3787722"/>
              <a:ext cx="27524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chấn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vòng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đệm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6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67052" y="3768661"/>
              <a:ext cx="30185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chấn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van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tiết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lưu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6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3300" y="1564149"/>
              <a:ext cx="43241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a. Loại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chấn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(non- cushioning) 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35627" y="4077136"/>
              <a:ext cx="17583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vòng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đệm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su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endParaRPr lang="en-US" sz="16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133827" y="4303779"/>
              <a:ext cx="250370" cy="311865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205489" y="3840428"/>
              <a:ext cx="12157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van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tiết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lưu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6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607" y="2052074"/>
              <a:ext cx="1228285" cy="696973"/>
            </a:xfrm>
            <a:prstGeom prst="rect">
              <a:avLst/>
            </a:prstGeom>
          </p:spPr>
        </p:pic>
        <p:pic>
          <p:nvPicPr>
            <p:cNvPr id="13" name="Actu005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9"/>
            <a:srcRect r="7037" b="30488"/>
            <a:stretch/>
          </p:blipFill>
          <p:spPr>
            <a:xfrm>
              <a:off x="787047" y="2013107"/>
              <a:ext cx="3099153" cy="601990"/>
            </a:xfrm>
            <a:prstGeom prst="rect">
              <a:avLst/>
            </a:prstGeom>
          </p:spPr>
        </p:pic>
        <p:pic>
          <p:nvPicPr>
            <p:cNvPr id="14" name="Actu006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10"/>
            <a:srcRect t="8332" r="2380" b="32843"/>
            <a:stretch/>
          </p:blipFill>
          <p:spPr>
            <a:xfrm>
              <a:off x="631825" y="4575685"/>
              <a:ext cx="3254375" cy="531700"/>
            </a:xfrm>
            <a:prstGeom prst="rect">
              <a:avLst/>
            </a:prstGeom>
          </p:spPr>
        </p:pic>
        <p:pic>
          <p:nvPicPr>
            <p:cNvPr id="15" name="Actu007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11"/>
            <a:srcRect r="5058" b="18860"/>
            <a:stretch/>
          </p:blipFill>
          <p:spPr>
            <a:xfrm>
              <a:off x="4464205" y="4246413"/>
              <a:ext cx="3635375" cy="587375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 flipH="1">
              <a:off x="6152542" y="4143478"/>
              <a:ext cx="1094099" cy="577299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5625" y="811934"/>
            <a:ext cx="8507161" cy="5922342"/>
            <a:chOff x="305625" y="811934"/>
            <a:chExt cx="8507161" cy="5922342"/>
          </a:xfrm>
        </p:grpSpPr>
        <p:grpSp>
          <p:nvGrpSpPr>
            <p:cNvPr id="47" name="Group 60"/>
            <p:cNvGrpSpPr>
              <a:grpSpLocks/>
            </p:cNvGrpSpPr>
            <p:nvPr/>
          </p:nvGrpSpPr>
          <p:grpSpPr bwMode="auto">
            <a:xfrm>
              <a:off x="641639" y="2874652"/>
              <a:ext cx="2642274" cy="1076252"/>
              <a:chOff x="702" y="1749"/>
              <a:chExt cx="5054" cy="1923"/>
            </a:xfrm>
          </p:grpSpPr>
          <p:sp>
            <p:nvSpPr>
              <p:cNvPr id="48" name="Freeform 4"/>
              <p:cNvSpPr>
                <a:spLocks/>
              </p:cNvSpPr>
              <p:nvPr/>
            </p:nvSpPr>
            <p:spPr bwMode="auto">
              <a:xfrm>
                <a:off x="3925" y="1866"/>
                <a:ext cx="861" cy="17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0" y="29"/>
                  </a:cxn>
                  <a:cxn ang="0">
                    <a:pos x="0" y="1712"/>
                  </a:cxn>
                  <a:cxn ang="0">
                    <a:pos x="673" y="1653"/>
                  </a:cxn>
                  <a:cxn ang="0">
                    <a:pos x="759" y="1479"/>
                  </a:cxn>
                  <a:cxn ang="0">
                    <a:pos x="817" y="1378"/>
                  </a:cxn>
                  <a:cxn ang="0">
                    <a:pos x="845" y="1291"/>
                  </a:cxn>
                  <a:cxn ang="0">
                    <a:pos x="860" y="1233"/>
                  </a:cxn>
                  <a:cxn ang="0">
                    <a:pos x="745" y="812"/>
                  </a:cxn>
                  <a:cxn ang="0">
                    <a:pos x="817" y="464"/>
                  </a:cxn>
                  <a:cxn ang="0">
                    <a:pos x="845" y="43"/>
                  </a:cxn>
                  <a:cxn ang="0">
                    <a:pos x="802" y="0"/>
                  </a:cxn>
                  <a:cxn ang="0">
                    <a:pos x="0" y="29"/>
                  </a:cxn>
                </a:cxnLst>
                <a:rect l="0" t="0" r="r" b="b"/>
                <a:pathLst>
                  <a:path w="861" h="1713">
                    <a:moveTo>
                      <a:pt x="0" y="29"/>
                    </a:moveTo>
                    <a:lnTo>
                      <a:pt x="0" y="29"/>
                    </a:lnTo>
                    <a:lnTo>
                      <a:pt x="0" y="1712"/>
                    </a:lnTo>
                    <a:lnTo>
                      <a:pt x="673" y="1653"/>
                    </a:lnTo>
                    <a:lnTo>
                      <a:pt x="759" y="1479"/>
                    </a:lnTo>
                    <a:lnTo>
                      <a:pt x="817" y="1378"/>
                    </a:lnTo>
                    <a:lnTo>
                      <a:pt x="845" y="1291"/>
                    </a:lnTo>
                    <a:lnTo>
                      <a:pt x="860" y="1233"/>
                    </a:lnTo>
                    <a:lnTo>
                      <a:pt x="745" y="812"/>
                    </a:lnTo>
                    <a:lnTo>
                      <a:pt x="817" y="464"/>
                    </a:lnTo>
                    <a:lnTo>
                      <a:pt x="845" y="43"/>
                    </a:lnTo>
                    <a:lnTo>
                      <a:pt x="802" y="0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063DE8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5"/>
              <p:cNvSpPr>
                <a:spLocks/>
              </p:cNvSpPr>
              <p:nvPr/>
            </p:nvSpPr>
            <p:spPr bwMode="auto">
              <a:xfrm>
                <a:off x="786" y="1851"/>
                <a:ext cx="3015" cy="181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0" y="29"/>
                  </a:cxn>
                  <a:cxn ang="0">
                    <a:pos x="2" y="1817"/>
                  </a:cxn>
                  <a:cxn ang="0">
                    <a:pos x="788" y="1817"/>
                  </a:cxn>
                  <a:cxn ang="0">
                    <a:pos x="783" y="1698"/>
                  </a:cxn>
                  <a:cxn ang="0">
                    <a:pos x="3014" y="1698"/>
                  </a:cxn>
                  <a:cxn ang="0">
                    <a:pos x="3014" y="0"/>
                  </a:cxn>
                  <a:cxn ang="0">
                    <a:pos x="0" y="29"/>
                  </a:cxn>
                </a:cxnLst>
                <a:rect l="0" t="0" r="r" b="b"/>
                <a:pathLst>
                  <a:path w="3015" h="1818">
                    <a:moveTo>
                      <a:pt x="0" y="29"/>
                    </a:moveTo>
                    <a:lnTo>
                      <a:pt x="0" y="29"/>
                    </a:lnTo>
                    <a:lnTo>
                      <a:pt x="2" y="1817"/>
                    </a:lnTo>
                    <a:lnTo>
                      <a:pt x="788" y="1817"/>
                    </a:lnTo>
                    <a:lnTo>
                      <a:pt x="783" y="1698"/>
                    </a:lnTo>
                    <a:lnTo>
                      <a:pt x="3014" y="1698"/>
                    </a:lnTo>
                    <a:lnTo>
                      <a:pt x="3014" y="0"/>
                    </a:lnTo>
                    <a:lnTo>
                      <a:pt x="0" y="29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AutoShape 6"/>
              <p:cNvSpPr>
                <a:spLocks noChangeArrowheads="1"/>
              </p:cNvSpPr>
              <p:nvPr/>
            </p:nvSpPr>
            <p:spPr bwMode="auto">
              <a:xfrm>
                <a:off x="1452" y="2404"/>
                <a:ext cx="612" cy="152"/>
              </a:xfrm>
              <a:prstGeom prst="leftArrow">
                <a:avLst>
                  <a:gd name="adj1" fmla="val 50000"/>
                  <a:gd name="adj2" fmla="val 201297"/>
                </a:avLst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7"/>
              <p:cNvSpPr>
                <a:spLocks/>
              </p:cNvSpPr>
              <p:nvPr/>
            </p:nvSpPr>
            <p:spPr bwMode="auto">
              <a:xfrm>
                <a:off x="1862" y="3512"/>
                <a:ext cx="2753" cy="133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0" y="132"/>
                  </a:cxn>
                  <a:cxn ang="0">
                    <a:pos x="2680" y="132"/>
                  </a:cxn>
                  <a:cxn ang="0">
                    <a:pos x="2752" y="0"/>
                  </a:cxn>
                  <a:cxn ang="0">
                    <a:pos x="0" y="0"/>
                  </a:cxn>
                  <a:cxn ang="0">
                    <a:pos x="0" y="132"/>
                  </a:cxn>
                </a:cxnLst>
                <a:rect l="0" t="0" r="r" b="b"/>
                <a:pathLst>
                  <a:path w="2753" h="133">
                    <a:moveTo>
                      <a:pt x="0" y="132"/>
                    </a:moveTo>
                    <a:lnTo>
                      <a:pt x="0" y="132"/>
                    </a:lnTo>
                    <a:lnTo>
                      <a:pt x="2680" y="132"/>
                    </a:lnTo>
                    <a:lnTo>
                      <a:pt x="2752" y="0"/>
                    </a:lnTo>
                    <a:lnTo>
                      <a:pt x="0" y="0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8"/>
              <p:cNvSpPr>
                <a:spLocks/>
              </p:cNvSpPr>
              <p:nvPr/>
            </p:nvSpPr>
            <p:spPr bwMode="auto">
              <a:xfrm>
                <a:off x="1862" y="1764"/>
                <a:ext cx="2924" cy="146"/>
              </a:xfrm>
              <a:custGeom>
                <a:avLst/>
                <a:gdLst/>
                <a:ahLst/>
                <a:cxnLst>
                  <a:cxn ang="0">
                    <a:pos x="0" y="145"/>
                  </a:cxn>
                  <a:cxn ang="0">
                    <a:pos x="0" y="145"/>
                  </a:cxn>
                  <a:cxn ang="0">
                    <a:pos x="2908" y="145"/>
                  </a:cxn>
                  <a:cxn ang="0">
                    <a:pos x="2923" y="0"/>
                  </a:cxn>
                  <a:cxn ang="0">
                    <a:pos x="0" y="0"/>
                  </a:cxn>
                  <a:cxn ang="0">
                    <a:pos x="0" y="145"/>
                  </a:cxn>
                </a:cxnLst>
                <a:rect l="0" t="0" r="r" b="b"/>
                <a:pathLst>
                  <a:path w="2924" h="146">
                    <a:moveTo>
                      <a:pt x="0" y="145"/>
                    </a:moveTo>
                    <a:lnTo>
                      <a:pt x="0" y="145"/>
                    </a:lnTo>
                    <a:lnTo>
                      <a:pt x="2908" y="145"/>
                    </a:lnTo>
                    <a:lnTo>
                      <a:pt x="2923" y="0"/>
                    </a:lnTo>
                    <a:lnTo>
                      <a:pt x="0" y="0"/>
                    </a:lnTo>
                    <a:lnTo>
                      <a:pt x="0" y="145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9"/>
              <p:cNvSpPr>
                <a:spLocks/>
              </p:cNvSpPr>
              <p:nvPr/>
            </p:nvSpPr>
            <p:spPr bwMode="auto">
              <a:xfrm>
                <a:off x="1728" y="3390"/>
                <a:ext cx="282" cy="282"/>
              </a:xfrm>
              <a:custGeom>
                <a:avLst/>
                <a:gdLst/>
                <a:ahLst/>
                <a:cxnLst>
                  <a:cxn ang="0">
                    <a:pos x="140" y="281"/>
                  </a:cxn>
                  <a:cxn ang="0">
                    <a:pos x="140" y="281"/>
                  </a:cxn>
                  <a:cxn ang="0">
                    <a:pos x="41" y="281"/>
                  </a:cxn>
                  <a:cxn ang="0">
                    <a:pos x="41" y="70"/>
                  </a:cxn>
                  <a:cxn ang="0">
                    <a:pos x="0" y="70"/>
                  </a:cxn>
                  <a:cxn ang="0">
                    <a:pos x="0" y="0"/>
                  </a:cxn>
                  <a:cxn ang="0">
                    <a:pos x="281" y="0"/>
                  </a:cxn>
                  <a:cxn ang="0">
                    <a:pos x="281" y="125"/>
                  </a:cxn>
                  <a:cxn ang="0">
                    <a:pos x="140" y="125"/>
                  </a:cxn>
                  <a:cxn ang="0">
                    <a:pos x="140" y="281"/>
                  </a:cxn>
                </a:cxnLst>
                <a:rect l="0" t="0" r="r" b="b"/>
                <a:pathLst>
                  <a:path w="282" h="282">
                    <a:moveTo>
                      <a:pt x="140" y="281"/>
                    </a:moveTo>
                    <a:lnTo>
                      <a:pt x="140" y="281"/>
                    </a:lnTo>
                    <a:lnTo>
                      <a:pt x="41" y="281"/>
                    </a:lnTo>
                    <a:lnTo>
                      <a:pt x="41" y="70"/>
                    </a:lnTo>
                    <a:lnTo>
                      <a:pt x="0" y="70"/>
                    </a:lnTo>
                    <a:lnTo>
                      <a:pt x="0" y="0"/>
                    </a:lnTo>
                    <a:lnTo>
                      <a:pt x="281" y="0"/>
                    </a:lnTo>
                    <a:lnTo>
                      <a:pt x="281" y="125"/>
                    </a:lnTo>
                    <a:lnTo>
                      <a:pt x="140" y="125"/>
                    </a:lnTo>
                    <a:lnTo>
                      <a:pt x="140" y="281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1373" y="3171"/>
                <a:ext cx="235" cy="501"/>
              </a:xfrm>
              <a:custGeom>
                <a:avLst/>
                <a:gdLst/>
                <a:ahLst/>
                <a:cxnLst>
                  <a:cxn ang="0">
                    <a:pos x="151" y="500"/>
                  </a:cxn>
                  <a:cxn ang="0">
                    <a:pos x="151" y="500"/>
                  </a:cxn>
                  <a:cxn ang="0">
                    <a:pos x="151" y="286"/>
                  </a:cxn>
                  <a:cxn ang="0">
                    <a:pos x="207" y="286"/>
                  </a:cxn>
                  <a:cxn ang="0">
                    <a:pos x="207" y="213"/>
                  </a:cxn>
                  <a:cxn ang="0">
                    <a:pos x="192" y="213"/>
                  </a:cxn>
                  <a:cxn ang="0">
                    <a:pos x="192" y="82"/>
                  </a:cxn>
                  <a:cxn ang="0">
                    <a:pos x="234" y="84"/>
                  </a:cxn>
                  <a:cxn ang="0">
                    <a:pos x="234" y="0"/>
                  </a:cxn>
                  <a:cxn ang="0">
                    <a:pos x="0" y="0"/>
                  </a:cxn>
                  <a:cxn ang="0">
                    <a:pos x="0" y="500"/>
                  </a:cxn>
                  <a:cxn ang="0">
                    <a:pos x="151" y="500"/>
                  </a:cxn>
                </a:cxnLst>
                <a:rect l="0" t="0" r="r" b="b"/>
                <a:pathLst>
                  <a:path w="235" h="501">
                    <a:moveTo>
                      <a:pt x="151" y="500"/>
                    </a:moveTo>
                    <a:lnTo>
                      <a:pt x="151" y="500"/>
                    </a:lnTo>
                    <a:lnTo>
                      <a:pt x="151" y="286"/>
                    </a:lnTo>
                    <a:lnTo>
                      <a:pt x="207" y="286"/>
                    </a:lnTo>
                    <a:lnTo>
                      <a:pt x="207" y="213"/>
                    </a:lnTo>
                    <a:lnTo>
                      <a:pt x="192" y="213"/>
                    </a:lnTo>
                    <a:lnTo>
                      <a:pt x="192" y="82"/>
                    </a:lnTo>
                    <a:lnTo>
                      <a:pt x="234" y="84"/>
                    </a:lnTo>
                    <a:lnTo>
                      <a:pt x="234" y="0"/>
                    </a:lnTo>
                    <a:lnTo>
                      <a:pt x="0" y="0"/>
                    </a:lnTo>
                    <a:lnTo>
                      <a:pt x="0" y="500"/>
                    </a:lnTo>
                    <a:lnTo>
                      <a:pt x="151" y="500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702" y="1749"/>
                <a:ext cx="1324" cy="1923"/>
              </a:xfrm>
              <a:custGeom>
                <a:avLst/>
                <a:gdLst/>
                <a:ahLst/>
                <a:cxnLst>
                  <a:cxn ang="0">
                    <a:pos x="212" y="1922"/>
                  </a:cxn>
                  <a:cxn ang="0">
                    <a:pos x="212" y="1922"/>
                  </a:cxn>
                  <a:cxn ang="0">
                    <a:pos x="0" y="1922"/>
                  </a:cxn>
                  <a:cxn ang="0">
                    <a:pos x="0" y="0"/>
                  </a:cxn>
                  <a:cxn ang="0">
                    <a:pos x="1165" y="0"/>
                  </a:cxn>
                  <a:cxn ang="0">
                    <a:pos x="1165" y="159"/>
                  </a:cxn>
                  <a:cxn ang="0">
                    <a:pos x="1323" y="159"/>
                  </a:cxn>
                  <a:cxn ang="0">
                    <a:pos x="1323" y="564"/>
                  </a:cxn>
                  <a:cxn ang="0">
                    <a:pos x="1294" y="564"/>
                  </a:cxn>
                  <a:cxn ang="0">
                    <a:pos x="1294" y="404"/>
                  </a:cxn>
                  <a:cxn ang="0">
                    <a:pos x="1086" y="404"/>
                  </a:cxn>
                  <a:cxn ang="0">
                    <a:pos x="1086" y="564"/>
                  </a:cxn>
                  <a:cxn ang="0">
                    <a:pos x="1038" y="564"/>
                  </a:cxn>
                  <a:cxn ang="0">
                    <a:pos x="1038" y="505"/>
                  </a:cxn>
                  <a:cxn ang="0">
                    <a:pos x="212" y="505"/>
                  </a:cxn>
                  <a:cxn ang="0">
                    <a:pos x="212" y="1922"/>
                  </a:cxn>
                </a:cxnLst>
                <a:rect l="0" t="0" r="r" b="b"/>
                <a:pathLst>
                  <a:path w="1324" h="1923">
                    <a:moveTo>
                      <a:pt x="212" y="1922"/>
                    </a:moveTo>
                    <a:lnTo>
                      <a:pt x="212" y="1922"/>
                    </a:lnTo>
                    <a:lnTo>
                      <a:pt x="0" y="1922"/>
                    </a:lnTo>
                    <a:lnTo>
                      <a:pt x="0" y="0"/>
                    </a:lnTo>
                    <a:lnTo>
                      <a:pt x="1165" y="0"/>
                    </a:lnTo>
                    <a:lnTo>
                      <a:pt x="1165" y="159"/>
                    </a:lnTo>
                    <a:lnTo>
                      <a:pt x="1323" y="159"/>
                    </a:lnTo>
                    <a:lnTo>
                      <a:pt x="1323" y="564"/>
                    </a:lnTo>
                    <a:lnTo>
                      <a:pt x="1294" y="564"/>
                    </a:lnTo>
                    <a:lnTo>
                      <a:pt x="1294" y="404"/>
                    </a:lnTo>
                    <a:lnTo>
                      <a:pt x="1086" y="404"/>
                    </a:lnTo>
                    <a:lnTo>
                      <a:pt x="1086" y="564"/>
                    </a:lnTo>
                    <a:lnTo>
                      <a:pt x="1038" y="564"/>
                    </a:lnTo>
                    <a:lnTo>
                      <a:pt x="1038" y="505"/>
                    </a:lnTo>
                    <a:lnTo>
                      <a:pt x="212" y="505"/>
                    </a:lnTo>
                    <a:lnTo>
                      <a:pt x="212" y="1922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1680" y="3113"/>
                <a:ext cx="348" cy="210"/>
              </a:xfrm>
              <a:custGeom>
                <a:avLst/>
                <a:gdLst/>
                <a:ahLst/>
                <a:cxnLst>
                  <a:cxn ang="0">
                    <a:pos x="62" y="209"/>
                  </a:cxn>
                  <a:cxn ang="0">
                    <a:pos x="62" y="209"/>
                  </a:cxn>
                  <a:cxn ang="0">
                    <a:pos x="347" y="209"/>
                  </a:cxn>
                  <a:cxn ang="0">
                    <a:pos x="347" y="0"/>
                  </a:cxn>
                  <a:cxn ang="0">
                    <a:pos x="314" y="0"/>
                  </a:cxn>
                  <a:cxn ang="0">
                    <a:pos x="314" y="153"/>
                  </a:cxn>
                  <a:cxn ang="0">
                    <a:pos x="111" y="153"/>
                  </a:cxn>
                  <a:cxn ang="0">
                    <a:pos x="111" y="0"/>
                  </a:cxn>
                  <a:cxn ang="0">
                    <a:pos x="62" y="0"/>
                  </a:cxn>
                  <a:cxn ang="0">
                    <a:pos x="62" y="55"/>
                  </a:cxn>
                  <a:cxn ang="0">
                    <a:pos x="0" y="55"/>
                  </a:cxn>
                  <a:cxn ang="0">
                    <a:pos x="0" y="138"/>
                  </a:cxn>
                  <a:cxn ang="0">
                    <a:pos x="62" y="138"/>
                  </a:cxn>
                  <a:cxn ang="0">
                    <a:pos x="62" y="209"/>
                  </a:cxn>
                </a:cxnLst>
                <a:rect l="0" t="0" r="r" b="b"/>
                <a:pathLst>
                  <a:path w="348" h="210">
                    <a:moveTo>
                      <a:pt x="62" y="209"/>
                    </a:moveTo>
                    <a:lnTo>
                      <a:pt x="62" y="209"/>
                    </a:lnTo>
                    <a:lnTo>
                      <a:pt x="347" y="209"/>
                    </a:lnTo>
                    <a:lnTo>
                      <a:pt x="347" y="0"/>
                    </a:lnTo>
                    <a:lnTo>
                      <a:pt x="314" y="0"/>
                    </a:lnTo>
                    <a:lnTo>
                      <a:pt x="314" y="153"/>
                    </a:lnTo>
                    <a:lnTo>
                      <a:pt x="111" y="153"/>
                    </a:lnTo>
                    <a:lnTo>
                      <a:pt x="111" y="0"/>
                    </a:lnTo>
                    <a:lnTo>
                      <a:pt x="62" y="0"/>
                    </a:lnTo>
                    <a:lnTo>
                      <a:pt x="62" y="55"/>
                    </a:lnTo>
                    <a:lnTo>
                      <a:pt x="0" y="55"/>
                    </a:lnTo>
                    <a:lnTo>
                      <a:pt x="0" y="138"/>
                    </a:lnTo>
                    <a:lnTo>
                      <a:pt x="62" y="138"/>
                    </a:lnTo>
                    <a:lnTo>
                      <a:pt x="62" y="209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3"/>
              <p:cNvSpPr>
                <a:spLocks/>
              </p:cNvSpPr>
              <p:nvPr/>
            </p:nvSpPr>
            <p:spPr bwMode="auto">
              <a:xfrm>
                <a:off x="1574" y="3390"/>
                <a:ext cx="150" cy="39"/>
              </a:xfrm>
              <a:custGeom>
                <a:avLst/>
                <a:gdLst/>
                <a:ahLst/>
                <a:cxnLst>
                  <a:cxn ang="0">
                    <a:pos x="149" y="0"/>
                  </a:cxn>
                  <a:cxn ang="0">
                    <a:pos x="149" y="0"/>
                  </a:cxn>
                  <a:cxn ang="0">
                    <a:pos x="0" y="38"/>
                  </a:cxn>
                  <a:cxn ang="0">
                    <a:pos x="149" y="0"/>
                  </a:cxn>
                </a:cxnLst>
                <a:rect l="0" t="0" r="r" b="b"/>
                <a:pathLst>
                  <a:path w="150" h="39">
                    <a:moveTo>
                      <a:pt x="149" y="0"/>
                    </a:moveTo>
                    <a:lnTo>
                      <a:pt x="149" y="0"/>
                    </a:lnTo>
                    <a:lnTo>
                      <a:pt x="0" y="38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4"/>
              <p:cNvSpPr>
                <a:spLocks/>
              </p:cNvSpPr>
              <p:nvPr/>
            </p:nvSpPr>
            <p:spPr bwMode="auto">
              <a:xfrm>
                <a:off x="1574" y="3418"/>
                <a:ext cx="150" cy="41"/>
              </a:xfrm>
              <a:custGeom>
                <a:avLst/>
                <a:gdLst/>
                <a:ahLst/>
                <a:cxnLst>
                  <a:cxn ang="0">
                    <a:pos x="149" y="0"/>
                  </a:cxn>
                  <a:cxn ang="0">
                    <a:pos x="149" y="0"/>
                  </a:cxn>
                  <a:cxn ang="0">
                    <a:pos x="0" y="40"/>
                  </a:cxn>
                  <a:cxn ang="0">
                    <a:pos x="149" y="0"/>
                  </a:cxn>
                </a:cxnLst>
                <a:rect l="0" t="0" r="r" b="b"/>
                <a:pathLst>
                  <a:path w="150" h="41">
                    <a:moveTo>
                      <a:pt x="149" y="0"/>
                    </a:moveTo>
                    <a:lnTo>
                      <a:pt x="149" y="0"/>
                    </a:lnTo>
                    <a:lnTo>
                      <a:pt x="0" y="40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15"/>
              <p:cNvSpPr>
                <a:spLocks noChangeArrowheads="1"/>
              </p:cNvSpPr>
              <p:nvPr/>
            </p:nvSpPr>
            <p:spPr bwMode="auto">
              <a:xfrm>
                <a:off x="2011" y="3395"/>
                <a:ext cx="39" cy="112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16"/>
              <p:cNvSpPr>
                <a:spLocks noChangeArrowheads="1"/>
              </p:cNvSpPr>
              <p:nvPr/>
            </p:nvSpPr>
            <p:spPr bwMode="auto">
              <a:xfrm>
                <a:off x="2026" y="1917"/>
                <a:ext cx="49" cy="127"/>
              </a:xfrm>
              <a:prstGeom prst="rect">
                <a:avLst/>
              </a:prstGeom>
              <a:solidFill>
                <a:srgbClr val="47474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Rectangle 17"/>
              <p:cNvSpPr>
                <a:spLocks noChangeArrowheads="1"/>
              </p:cNvSpPr>
              <p:nvPr/>
            </p:nvSpPr>
            <p:spPr bwMode="auto">
              <a:xfrm>
                <a:off x="1960" y="2683"/>
                <a:ext cx="31" cy="530"/>
              </a:xfrm>
              <a:prstGeom prst="rect">
                <a:avLst/>
              </a:prstGeom>
              <a:gradFill rotWithShape="0">
                <a:gsLst>
                  <a:gs pos="0">
                    <a:srgbClr val="7B00E4"/>
                  </a:gs>
                  <a:gs pos="100000">
                    <a:srgbClr val="7B00E4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Freeform 18"/>
              <p:cNvSpPr>
                <a:spLocks/>
              </p:cNvSpPr>
              <p:nvPr/>
            </p:nvSpPr>
            <p:spPr bwMode="auto">
              <a:xfrm>
                <a:off x="1818" y="2214"/>
                <a:ext cx="145" cy="979"/>
              </a:xfrm>
              <a:custGeom>
                <a:avLst/>
                <a:gdLst/>
                <a:ahLst/>
                <a:cxnLst>
                  <a:cxn ang="0">
                    <a:pos x="144" y="481"/>
                  </a:cxn>
                  <a:cxn ang="0">
                    <a:pos x="144" y="481"/>
                  </a:cxn>
                  <a:cxn ang="0">
                    <a:pos x="144" y="978"/>
                  </a:cxn>
                  <a:cxn ang="0">
                    <a:pos x="14" y="978"/>
                  </a:cxn>
                  <a:cxn ang="0">
                    <a:pos x="14" y="963"/>
                  </a:cxn>
                  <a:cxn ang="0">
                    <a:pos x="0" y="963"/>
                  </a:cxn>
                  <a:cxn ang="0">
                    <a:pos x="0" y="949"/>
                  </a:cxn>
                  <a:cxn ang="0">
                    <a:pos x="0" y="935"/>
                  </a:cxn>
                  <a:cxn ang="0">
                    <a:pos x="0" y="921"/>
                  </a:cxn>
                  <a:cxn ang="0">
                    <a:pos x="0" y="481"/>
                  </a:cxn>
                  <a:cxn ang="0">
                    <a:pos x="0" y="56"/>
                  </a:cxn>
                  <a:cxn ang="0">
                    <a:pos x="0" y="42"/>
                  </a:cxn>
                  <a:cxn ang="0">
                    <a:pos x="0" y="28"/>
                  </a:cxn>
                  <a:cxn ang="0">
                    <a:pos x="0" y="14"/>
                  </a:cxn>
                  <a:cxn ang="0">
                    <a:pos x="14" y="14"/>
                  </a:cxn>
                  <a:cxn ang="0">
                    <a:pos x="14" y="0"/>
                  </a:cxn>
                  <a:cxn ang="0">
                    <a:pos x="144" y="0"/>
                  </a:cxn>
                  <a:cxn ang="0">
                    <a:pos x="144" y="481"/>
                  </a:cxn>
                </a:cxnLst>
                <a:rect l="0" t="0" r="r" b="b"/>
                <a:pathLst>
                  <a:path w="145" h="979">
                    <a:moveTo>
                      <a:pt x="144" y="481"/>
                    </a:moveTo>
                    <a:lnTo>
                      <a:pt x="144" y="481"/>
                    </a:lnTo>
                    <a:lnTo>
                      <a:pt x="144" y="978"/>
                    </a:lnTo>
                    <a:lnTo>
                      <a:pt x="14" y="978"/>
                    </a:lnTo>
                    <a:lnTo>
                      <a:pt x="14" y="963"/>
                    </a:lnTo>
                    <a:lnTo>
                      <a:pt x="0" y="963"/>
                    </a:lnTo>
                    <a:lnTo>
                      <a:pt x="0" y="949"/>
                    </a:lnTo>
                    <a:lnTo>
                      <a:pt x="0" y="935"/>
                    </a:lnTo>
                    <a:lnTo>
                      <a:pt x="0" y="921"/>
                    </a:lnTo>
                    <a:lnTo>
                      <a:pt x="0" y="481"/>
                    </a:lnTo>
                    <a:lnTo>
                      <a:pt x="0" y="56"/>
                    </a:lnTo>
                    <a:lnTo>
                      <a:pt x="0" y="42"/>
                    </a:lnTo>
                    <a:lnTo>
                      <a:pt x="0" y="28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4" y="0"/>
                    </a:lnTo>
                    <a:lnTo>
                      <a:pt x="144" y="481"/>
                    </a:lnTo>
                  </a:path>
                </a:pathLst>
              </a:custGeom>
              <a:gradFill rotWithShape="0">
                <a:gsLst>
                  <a:gs pos="0">
                    <a:srgbClr val="7B00E4">
                      <a:gamma/>
                      <a:shade val="89804"/>
                      <a:invGamma/>
                    </a:srgbClr>
                  </a:gs>
                  <a:gs pos="50000">
                    <a:srgbClr val="7B00E4"/>
                  </a:gs>
                  <a:gs pos="100000">
                    <a:srgbClr val="7B00E4">
                      <a:gamma/>
                      <a:shade val="8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19"/>
              <p:cNvSpPr>
                <a:spLocks noChangeArrowheads="1"/>
              </p:cNvSpPr>
              <p:nvPr/>
            </p:nvSpPr>
            <p:spPr bwMode="auto">
              <a:xfrm>
                <a:off x="1963" y="2176"/>
                <a:ext cx="28" cy="529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20"/>
              <p:cNvSpPr>
                <a:spLocks/>
              </p:cNvSpPr>
              <p:nvPr/>
            </p:nvSpPr>
            <p:spPr bwMode="auto">
              <a:xfrm>
                <a:off x="1533" y="3204"/>
                <a:ext cx="231" cy="440"/>
              </a:xfrm>
              <a:custGeom>
                <a:avLst/>
                <a:gdLst/>
                <a:ahLst/>
                <a:cxnLst>
                  <a:cxn ang="0">
                    <a:pos x="0" y="439"/>
                  </a:cxn>
                  <a:cxn ang="0">
                    <a:pos x="83" y="439"/>
                  </a:cxn>
                  <a:cxn ang="0">
                    <a:pos x="83" y="396"/>
                  </a:cxn>
                  <a:cxn ang="0">
                    <a:pos x="135" y="396"/>
                  </a:cxn>
                  <a:cxn ang="0">
                    <a:pos x="135" y="436"/>
                  </a:cxn>
                  <a:cxn ang="0">
                    <a:pos x="230" y="436"/>
                  </a:cxn>
                  <a:cxn ang="0">
                    <a:pos x="230" y="270"/>
                  </a:cxn>
                  <a:cxn ang="0">
                    <a:pos x="207" y="270"/>
                  </a:cxn>
                  <a:cxn ang="0">
                    <a:pos x="207" y="162"/>
                  </a:cxn>
                  <a:cxn ang="0">
                    <a:pos x="151" y="162"/>
                  </a:cxn>
                  <a:cxn ang="0">
                    <a:pos x="126" y="0"/>
                  </a:cxn>
                  <a:cxn ang="0">
                    <a:pos x="99" y="0"/>
                  </a:cxn>
                  <a:cxn ang="0">
                    <a:pos x="78" y="162"/>
                  </a:cxn>
                  <a:cxn ang="0">
                    <a:pos x="24" y="162"/>
                  </a:cxn>
                  <a:cxn ang="0">
                    <a:pos x="24" y="270"/>
                  </a:cxn>
                  <a:cxn ang="0">
                    <a:pos x="0" y="270"/>
                  </a:cxn>
                  <a:cxn ang="0">
                    <a:pos x="0" y="439"/>
                  </a:cxn>
                </a:cxnLst>
                <a:rect l="0" t="0" r="r" b="b"/>
                <a:pathLst>
                  <a:path w="231" h="440">
                    <a:moveTo>
                      <a:pt x="0" y="439"/>
                    </a:moveTo>
                    <a:lnTo>
                      <a:pt x="83" y="439"/>
                    </a:lnTo>
                    <a:lnTo>
                      <a:pt x="83" y="396"/>
                    </a:lnTo>
                    <a:lnTo>
                      <a:pt x="135" y="396"/>
                    </a:lnTo>
                    <a:lnTo>
                      <a:pt x="135" y="436"/>
                    </a:lnTo>
                    <a:lnTo>
                      <a:pt x="230" y="436"/>
                    </a:lnTo>
                    <a:lnTo>
                      <a:pt x="230" y="270"/>
                    </a:lnTo>
                    <a:lnTo>
                      <a:pt x="207" y="270"/>
                    </a:lnTo>
                    <a:lnTo>
                      <a:pt x="207" y="162"/>
                    </a:lnTo>
                    <a:lnTo>
                      <a:pt x="151" y="162"/>
                    </a:lnTo>
                    <a:lnTo>
                      <a:pt x="126" y="0"/>
                    </a:lnTo>
                    <a:lnTo>
                      <a:pt x="99" y="0"/>
                    </a:lnTo>
                    <a:lnTo>
                      <a:pt x="78" y="162"/>
                    </a:lnTo>
                    <a:lnTo>
                      <a:pt x="24" y="162"/>
                    </a:lnTo>
                    <a:lnTo>
                      <a:pt x="24" y="270"/>
                    </a:lnTo>
                    <a:lnTo>
                      <a:pt x="0" y="270"/>
                    </a:lnTo>
                    <a:lnTo>
                      <a:pt x="0" y="439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gamma/>
                      <a:shade val="40000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0000"/>
                      <a:invGamma/>
                    </a:srgbClr>
                  </a:gs>
                </a:gsLst>
                <a:lin ang="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21"/>
              <p:cNvSpPr>
                <a:spLocks noChangeArrowheads="1"/>
              </p:cNvSpPr>
              <p:nvPr/>
            </p:nvSpPr>
            <p:spPr bwMode="auto">
              <a:xfrm>
                <a:off x="1531" y="3505"/>
                <a:ext cx="241" cy="67"/>
              </a:xfrm>
              <a:prstGeom prst="rect">
                <a:avLst/>
              </a:prstGeom>
              <a:gradFill rotWithShape="0">
                <a:gsLst>
                  <a:gs pos="0">
                    <a:schemeClr val="hlink">
                      <a:gamma/>
                      <a:shade val="4000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0000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22"/>
              <p:cNvSpPr>
                <a:spLocks noChangeShapeType="1"/>
              </p:cNvSpPr>
              <p:nvPr/>
            </p:nvSpPr>
            <p:spPr bwMode="auto">
              <a:xfrm>
                <a:off x="1558" y="3473"/>
                <a:ext cx="18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609" y="3367"/>
                <a:ext cx="7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auto">
              <a:xfrm>
                <a:off x="1822" y="3109"/>
                <a:ext cx="139" cy="139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25"/>
              <p:cNvSpPr>
                <a:spLocks noChangeArrowheads="1"/>
              </p:cNvSpPr>
              <p:nvPr/>
            </p:nvSpPr>
            <p:spPr bwMode="auto">
              <a:xfrm>
                <a:off x="1822" y="2176"/>
                <a:ext cx="139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000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>
                <a:off x="1824" y="2331"/>
                <a:ext cx="132" cy="240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9804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9804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/>
              </p:cNvSpPr>
              <p:nvPr/>
            </p:nvSpPr>
            <p:spPr bwMode="auto">
              <a:xfrm>
                <a:off x="1842" y="2175"/>
                <a:ext cx="118" cy="2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9" y="0"/>
                  </a:cxn>
                  <a:cxn ang="0">
                    <a:pos x="117" y="0"/>
                  </a:cxn>
                  <a:cxn ang="0">
                    <a:pos x="117" y="20"/>
                  </a:cxn>
                  <a:cxn ang="0">
                    <a:pos x="0" y="20"/>
                  </a:cxn>
                </a:cxnLst>
                <a:rect l="0" t="0" r="r" b="b"/>
                <a:pathLst>
                  <a:path w="118" h="21">
                    <a:moveTo>
                      <a:pt x="0" y="20"/>
                    </a:moveTo>
                    <a:lnTo>
                      <a:pt x="9" y="0"/>
                    </a:lnTo>
                    <a:lnTo>
                      <a:pt x="117" y="0"/>
                    </a:lnTo>
                    <a:lnTo>
                      <a:pt x="117" y="20"/>
                    </a:lnTo>
                    <a:lnTo>
                      <a:pt x="0" y="20"/>
                    </a:lnTo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4000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28"/>
              <p:cNvSpPr>
                <a:spLocks noChangeArrowheads="1"/>
              </p:cNvSpPr>
              <p:nvPr/>
            </p:nvSpPr>
            <p:spPr bwMode="auto">
              <a:xfrm>
                <a:off x="1972" y="2557"/>
                <a:ext cx="31" cy="2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9"/>
              <p:cNvSpPr>
                <a:spLocks noChangeArrowheads="1"/>
              </p:cNvSpPr>
              <p:nvPr/>
            </p:nvSpPr>
            <p:spPr bwMode="auto">
              <a:xfrm>
                <a:off x="1972" y="2323"/>
                <a:ext cx="31" cy="2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30"/>
              <p:cNvSpPr>
                <a:spLocks noChangeArrowheads="1"/>
              </p:cNvSpPr>
              <p:nvPr/>
            </p:nvSpPr>
            <p:spPr bwMode="auto">
              <a:xfrm>
                <a:off x="1972" y="2818"/>
                <a:ext cx="31" cy="2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31"/>
              <p:cNvSpPr>
                <a:spLocks noChangeArrowheads="1"/>
              </p:cNvSpPr>
              <p:nvPr/>
            </p:nvSpPr>
            <p:spPr bwMode="auto">
              <a:xfrm>
                <a:off x="1972" y="3079"/>
                <a:ext cx="31" cy="2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32"/>
              <p:cNvSpPr>
                <a:spLocks noChangeArrowheads="1"/>
              </p:cNvSpPr>
              <p:nvPr/>
            </p:nvSpPr>
            <p:spPr bwMode="auto">
              <a:xfrm>
                <a:off x="1942" y="3136"/>
                <a:ext cx="46" cy="67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33"/>
              <p:cNvSpPr>
                <a:spLocks noChangeShapeType="1"/>
              </p:cNvSpPr>
              <p:nvPr/>
            </p:nvSpPr>
            <p:spPr bwMode="auto">
              <a:xfrm flipH="1" flipV="1">
                <a:off x="1815" y="2703"/>
                <a:ext cx="147" cy="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34"/>
              <p:cNvSpPr>
                <a:spLocks noChangeShapeType="1"/>
              </p:cNvSpPr>
              <p:nvPr/>
            </p:nvSpPr>
            <p:spPr bwMode="auto">
              <a:xfrm>
                <a:off x="1836" y="3225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35"/>
              <p:cNvSpPr>
                <a:spLocks noChangeArrowheads="1"/>
              </p:cNvSpPr>
              <p:nvPr/>
            </p:nvSpPr>
            <p:spPr bwMode="auto">
              <a:xfrm>
                <a:off x="1824" y="2232"/>
                <a:ext cx="132" cy="96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2000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20000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0" name="Group 38"/>
              <p:cNvGrpSpPr>
                <a:grpSpLocks/>
              </p:cNvGrpSpPr>
              <p:nvPr/>
            </p:nvGrpSpPr>
            <p:grpSpPr bwMode="auto">
              <a:xfrm>
                <a:off x="1848" y="2298"/>
                <a:ext cx="115" cy="64"/>
                <a:chOff x="1848" y="2298"/>
                <a:chExt cx="115" cy="64"/>
              </a:xfrm>
            </p:grpSpPr>
            <p:sp>
              <p:nvSpPr>
                <p:cNvPr id="101" name="Freeform 36"/>
                <p:cNvSpPr>
                  <a:spLocks/>
                </p:cNvSpPr>
                <p:nvPr/>
              </p:nvSpPr>
              <p:spPr bwMode="auto">
                <a:xfrm>
                  <a:off x="1848" y="2298"/>
                  <a:ext cx="115" cy="64"/>
                </a:xfrm>
                <a:custGeom>
                  <a:avLst/>
                  <a:gdLst/>
                  <a:ahLst/>
                  <a:cxnLst>
                    <a:cxn ang="0">
                      <a:pos x="114" y="63"/>
                    </a:cxn>
                    <a:cxn ang="0">
                      <a:pos x="9" y="63"/>
                    </a:cxn>
                    <a:cxn ang="0">
                      <a:pos x="0" y="31"/>
                    </a:cxn>
                    <a:cxn ang="0">
                      <a:pos x="6" y="0"/>
                    </a:cxn>
                    <a:cxn ang="0">
                      <a:pos x="114" y="2"/>
                    </a:cxn>
                    <a:cxn ang="0">
                      <a:pos x="114" y="63"/>
                    </a:cxn>
                  </a:cxnLst>
                  <a:rect l="0" t="0" r="r" b="b"/>
                  <a:pathLst>
                    <a:path w="115" h="64">
                      <a:moveTo>
                        <a:pt x="114" y="63"/>
                      </a:moveTo>
                      <a:lnTo>
                        <a:pt x="9" y="63"/>
                      </a:lnTo>
                      <a:lnTo>
                        <a:pt x="0" y="31"/>
                      </a:lnTo>
                      <a:lnTo>
                        <a:pt x="6" y="0"/>
                      </a:lnTo>
                      <a:lnTo>
                        <a:pt x="114" y="2"/>
                      </a:lnTo>
                      <a:lnTo>
                        <a:pt x="114" y="63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2">
                        <a:gamma/>
                        <a:tint val="50196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Line 37"/>
                <p:cNvSpPr>
                  <a:spLocks noChangeShapeType="1"/>
                </p:cNvSpPr>
                <p:nvPr/>
              </p:nvSpPr>
              <p:spPr bwMode="auto">
                <a:xfrm>
                  <a:off x="1848" y="2330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1" name="Rectangle 39"/>
              <p:cNvSpPr>
                <a:spLocks noChangeArrowheads="1"/>
              </p:cNvSpPr>
              <p:nvPr/>
            </p:nvSpPr>
            <p:spPr bwMode="auto">
              <a:xfrm>
                <a:off x="1824" y="2571"/>
                <a:ext cx="132" cy="129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89804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89804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2" name="Group 42"/>
              <p:cNvGrpSpPr>
                <a:grpSpLocks/>
              </p:cNvGrpSpPr>
              <p:nvPr/>
            </p:nvGrpSpPr>
            <p:grpSpPr bwMode="auto">
              <a:xfrm>
                <a:off x="1848" y="2526"/>
                <a:ext cx="115" cy="91"/>
                <a:chOff x="1848" y="2526"/>
                <a:chExt cx="115" cy="91"/>
              </a:xfrm>
            </p:grpSpPr>
            <p:sp>
              <p:nvSpPr>
                <p:cNvPr id="99" name="Freeform 40"/>
                <p:cNvSpPr>
                  <a:spLocks/>
                </p:cNvSpPr>
                <p:nvPr/>
              </p:nvSpPr>
              <p:spPr bwMode="auto">
                <a:xfrm>
                  <a:off x="1848" y="2526"/>
                  <a:ext cx="115" cy="91"/>
                </a:xfrm>
                <a:custGeom>
                  <a:avLst/>
                  <a:gdLst/>
                  <a:ahLst/>
                  <a:cxnLst>
                    <a:cxn ang="0">
                      <a:pos x="114" y="90"/>
                    </a:cxn>
                    <a:cxn ang="0">
                      <a:pos x="9" y="90"/>
                    </a:cxn>
                    <a:cxn ang="0">
                      <a:pos x="0" y="45"/>
                    </a:cxn>
                    <a:cxn ang="0">
                      <a:pos x="6" y="0"/>
                    </a:cxn>
                    <a:cxn ang="0">
                      <a:pos x="114" y="3"/>
                    </a:cxn>
                    <a:cxn ang="0">
                      <a:pos x="114" y="90"/>
                    </a:cxn>
                  </a:cxnLst>
                  <a:rect l="0" t="0" r="r" b="b"/>
                  <a:pathLst>
                    <a:path w="115" h="91">
                      <a:moveTo>
                        <a:pt x="114" y="90"/>
                      </a:moveTo>
                      <a:lnTo>
                        <a:pt x="9" y="90"/>
                      </a:lnTo>
                      <a:lnTo>
                        <a:pt x="0" y="45"/>
                      </a:lnTo>
                      <a:lnTo>
                        <a:pt x="6" y="0"/>
                      </a:lnTo>
                      <a:lnTo>
                        <a:pt x="114" y="3"/>
                      </a:lnTo>
                      <a:lnTo>
                        <a:pt x="114" y="90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50196"/>
                        <a:invGamma/>
                      </a:schemeClr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41"/>
                <p:cNvSpPr>
                  <a:spLocks noChangeShapeType="1"/>
                </p:cNvSpPr>
                <p:nvPr/>
              </p:nvSpPr>
              <p:spPr bwMode="auto">
                <a:xfrm>
                  <a:off x="1848" y="2571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962" y="3129"/>
                <a:ext cx="0" cy="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557" y="3372"/>
                <a:ext cx="183" cy="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Line 45"/>
              <p:cNvSpPr>
                <a:spLocks noChangeShapeType="1"/>
              </p:cNvSpPr>
              <p:nvPr/>
            </p:nvSpPr>
            <p:spPr bwMode="auto">
              <a:xfrm flipH="1">
                <a:off x="1557" y="3393"/>
                <a:ext cx="183" cy="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46"/>
              <p:cNvSpPr>
                <a:spLocks noChangeShapeType="1"/>
              </p:cNvSpPr>
              <p:nvPr/>
            </p:nvSpPr>
            <p:spPr bwMode="auto">
              <a:xfrm flipH="1">
                <a:off x="1557" y="3414"/>
                <a:ext cx="183" cy="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47"/>
              <p:cNvSpPr>
                <a:spLocks noChangeShapeType="1"/>
              </p:cNvSpPr>
              <p:nvPr/>
            </p:nvSpPr>
            <p:spPr bwMode="auto">
              <a:xfrm flipH="1">
                <a:off x="1557" y="3435"/>
                <a:ext cx="183" cy="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Line 48"/>
              <p:cNvSpPr>
                <a:spLocks noChangeShapeType="1"/>
              </p:cNvSpPr>
              <p:nvPr/>
            </p:nvSpPr>
            <p:spPr bwMode="auto">
              <a:xfrm flipH="1">
                <a:off x="1557" y="3456"/>
                <a:ext cx="183" cy="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49"/>
              <p:cNvSpPr>
                <a:spLocks/>
              </p:cNvSpPr>
              <p:nvPr/>
            </p:nvSpPr>
            <p:spPr bwMode="auto">
              <a:xfrm>
                <a:off x="2114" y="2329"/>
                <a:ext cx="1095" cy="762"/>
              </a:xfrm>
              <a:custGeom>
                <a:avLst/>
                <a:gdLst/>
                <a:ahLst/>
                <a:cxnLst>
                  <a:cxn ang="0">
                    <a:pos x="1094" y="0"/>
                  </a:cxn>
                  <a:cxn ang="0">
                    <a:pos x="1094" y="0"/>
                  </a:cxn>
                  <a:cxn ang="0">
                    <a:pos x="114" y="0"/>
                  </a:cxn>
                  <a:cxn ang="0">
                    <a:pos x="0" y="58"/>
                  </a:cxn>
                  <a:cxn ang="0">
                    <a:pos x="0" y="702"/>
                  </a:cxn>
                  <a:cxn ang="0">
                    <a:pos x="114" y="761"/>
                  </a:cxn>
                  <a:cxn ang="0">
                    <a:pos x="1094" y="761"/>
                  </a:cxn>
                  <a:cxn ang="0">
                    <a:pos x="1094" y="0"/>
                  </a:cxn>
                </a:cxnLst>
                <a:rect l="0" t="0" r="r" b="b"/>
                <a:pathLst>
                  <a:path w="1095" h="762">
                    <a:moveTo>
                      <a:pt x="1094" y="0"/>
                    </a:moveTo>
                    <a:lnTo>
                      <a:pt x="1094" y="0"/>
                    </a:lnTo>
                    <a:lnTo>
                      <a:pt x="114" y="0"/>
                    </a:lnTo>
                    <a:lnTo>
                      <a:pt x="0" y="58"/>
                    </a:lnTo>
                    <a:lnTo>
                      <a:pt x="0" y="702"/>
                    </a:lnTo>
                    <a:lnTo>
                      <a:pt x="114" y="761"/>
                    </a:lnTo>
                    <a:lnTo>
                      <a:pt x="1094" y="761"/>
                    </a:lnTo>
                    <a:lnTo>
                      <a:pt x="1094" y="0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gamma/>
                      <a:shade val="29804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50"/>
              <p:cNvSpPr>
                <a:spLocks noChangeArrowheads="1"/>
              </p:cNvSpPr>
              <p:nvPr/>
            </p:nvSpPr>
            <p:spPr bwMode="auto">
              <a:xfrm>
                <a:off x="3213" y="1948"/>
                <a:ext cx="786" cy="1531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29804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51"/>
              <p:cNvSpPr>
                <a:spLocks noChangeArrowheads="1"/>
              </p:cNvSpPr>
              <p:nvPr/>
            </p:nvSpPr>
            <p:spPr bwMode="auto">
              <a:xfrm>
                <a:off x="3252" y="1916"/>
                <a:ext cx="208" cy="1584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000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0000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52"/>
              <p:cNvSpPr>
                <a:spLocks noChangeArrowheads="1"/>
              </p:cNvSpPr>
              <p:nvPr/>
            </p:nvSpPr>
            <p:spPr bwMode="auto">
              <a:xfrm>
                <a:off x="3748" y="1916"/>
                <a:ext cx="208" cy="1584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000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0000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53"/>
              <p:cNvSpPr>
                <a:spLocks/>
              </p:cNvSpPr>
              <p:nvPr/>
            </p:nvSpPr>
            <p:spPr bwMode="auto">
              <a:xfrm>
                <a:off x="3504" y="1912"/>
                <a:ext cx="193" cy="8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32"/>
                  </a:cxn>
                  <a:cxn ang="0">
                    <a:pos x="192" y="638"/>
                  </a:cxn>
                  <a:cxn ang="0">
                    <a:pos x="192" y="0"/>
                  </a:cxn>
                  <a:cxn ang="0">
                    <a:pos x="0" y="0"/>
                  </a:cxn>
                </a:cxnLst>
                <a:rect l="0" t="0" r="r" b="b"/>
                <a:pathLst>
                  <a:path w="193" h="833">
                    <a:moveTo>
                      <a:pt x="0" y="0"/>
                    </a:moveTo>
                    <a:lnTo>
                      <a:pt x="0" y="832"/>
                    </a:lnTo>
                    <a:lnTo>
                      <a:pt x="192" y="638"/>
                    </a:lnTo>
                    <a:lnTo>
                      <a:pt x="192" y="0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chemeClr val="hlink">
                      <a:gamma/>
                      <a:shade val="29804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54"/>
              <p:cNvSpPr>
                <a:spLocks/>
              </p:cNvSpPr>
              <p:nvPr/>
            </p:nvSpPr>
            <p:spPr bwMode="auto">
              <a:xfrm>
                <a:off x="3504" y="2584"/>
                <a:ext cx="193" cy="921"/>
              </a:xfrm>
              <a:custGeom>
                <a:avLst/>
                <a:gdLst/>
                <a:ahLst/>
                <a:cxnLst>
                  <a:cxn ang="0">
                    <a:pos x="192" y="920"/>
                  </a:cxn>
                  <a:cxn ang="0">
                    <a:pos x="192" y="0"/>
                  </a:cxn>
                  <a:cxn ang="0">
                    <a:pos x="0" y="192"/>
                  </a:cxn>
                  <a:cxn ang="0">
                    <a:pos x="0" y="920"/>
                  </a:cxn>
                  <a:cxn ang="0">
                    <a:pos x="192" y="920"/>
                  </a:cxn>
                </a:cxnLst>
                <a:rect l="0" t="0" r="r" b="b"/>
                <a:pathLst>
                  <a:path w="193" h="921">
                    <a:moveTo>
                      <a:pt x="192" y="920"/>
                    </a:moveTo>
                    <a:lnTo>
                      <a:pt x="192" y="0"/>
                    </a:lnTo>
                    <a:lnTo>
                      <a:pt x="0" y="192"/>
                    </a:lnTo>
                    <a:lnTo>
                      <a:pt x="0" y="920"/>
                    </a:lnTo>
                    <a:lnTo>
                      <a:pt x="192" y="920"/>
                    </a:lnTo>
                  </a:path>
                </a:pathLst>
              </a:custGeom>
              <a:gradFill rotWithShape="0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29804"/>
                      <a:invGamma/>
                    </a:schemeClr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AutoShape 55"/>
              <p:cNvSpPr>
                <a:spLocks noChangeArrowheads="1"/>
              </p:cNvSpPr>
              <p:nvPr/>
            </p:nvSpPr>
            <p:spPr bwMode="auto">
              <a:xfrm>
                <a:off x="1440" y="2892"/>
                <a:ext cx="612" cy="152"/>
              </a:xfrm>
              <a:prstGeom prst="leftArrow">
                <a:avLst>
                  <a:gd name="adj1" fmla="val 50000"/>
                  <a:gd name="adj2" fmla="val 201297"/>
                </a:avLst>
              </a:prstGeom>
              <a:solidFill>
                <a:schemeClr val="folHlink"/>
              </a:solidFill>
              <a:ln w="12700">
                <a:solidFill>
                  <a:schemeClr val="folHlink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56"/>
              <p:cNvSpPr>
                <a:spLocks/>
              </p:cNvSpPr>
              <p:nvPr/>
            </p:nvSpPr>
            <p:spPr bwMode="auto">
              <a:xfrm>
                <a:off x="4002" y="2329"/>
                <a:ext cx="1095" cy="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79" y="0"/>
                  </a:cxn>
                  <a:cxn ang="0">
                    <a:pos x="1094" y="59"/>
                  </a:cxn>
                  <a:cxn ang="0">
                    <a:pos x="1094" y="703"/>
                  </a:cxn>
                  <a:cxn ang="0">
                    <a:pos x="979" y="761"/>
                  </a:cxn>
                  <a:cxn ang="0">
                    <a:pos x="0" y="761"/>
                  </a:cxn>
                  <a:cxn ang="0">
                    <a:pos x="0" y="0"/>
                  </a:cxn>
                </a:cxnLst>
                <a:rect l="0" t="0" r="r" b="b"/>
                <a:pathLst>
                  <a:path w="1095" h="762">
                    <a:moveTo>
                      <a:pt x="0" y="0"/>
                    </a:moveTo>
                    <a:lnTo>
                      <a:pt x="0" y="0"/>
                    </a:lnTo>
                    <a:lnTo>
                      <a:pt x="979" y="0"/>
                    </a:lnTo>
                    <a:lnTo>
                      <a:pt x="1094" y="59"/>
                    </a:lnTo>
                    <a:lnTo>
                      <a:pt x="1094" y="703"/>
                    </a:lnTo>
                    <a:lnTo>
                      <a:pt x="979" y="761"/>
                    </a:lnTo>
                    <a:lnTo>
                      <a:pt x="0" y="761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gamma/>
                      <a:shade val="29804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57"/>
              <p:cNvSpPr>
                <a:spLocks noChangeArrowheads="1"/>
              </p:cNvSpPr>
              <p:nvPr/>
            </p:nvSpPr>
            <p:spPr bwMode="auto">
              <a:xfrm>
                <a:off x="5100" y="2428"/>
                <a:ext cx="656" cy="560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gamma/>
                      <a:shade val="29804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AutoShape 58"/>
              <p:cNvSpPr>
                <a:spLocks noChangeArrowheads="1"/>
              </p:cNvSpPr>
              <p:nvPr/>
            </p:nvSpPr>
            <p:spPr bwMode="auto">
              <a:xfrm>
                <a:off x="4260" y="2628"/>
                <a:ext cx="688" cy="168"/>
              </a:xfrm>
              <a:prstGeom prst="leftArrow">
                <a:avLst>
                  <a:gd name="adj1" fmla="val 50000"/>
                  <a:gd name="adj2" fmla="val 204743"/>
                </a:avLst>
              </a:prstGeom>
              <a:solidFill>
                <a:srgbClr val="91919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4394403" y="2887344"/>
              <a:ext cx="2670817" cy="1123068"/>
              <a:chOff x="796925" y="2751138"/>
              <a:chExt cx="7667625" cy="3055937"/>
            </a:xfrm>
          </p:grpSpPr>
          <p:sp>
            <p:nvSpPr>
              <p:cNvPr id="166" name="Freeform 2"/>
              <p:cNvSpPr>
                <a:spLocks/>
              </p:cNvSpPr>
              <p:nvPr/>
            </p:nvSpPr>
            <p:spPr bwMode="auto">
              <a:xfrm>
                <a:off x="3963988" y="2894013"/>
                <a:ext cx="3316287" cy="275907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1737"/>
                  </a:cxn>
                  <a:cxn ang="0">
                    <a:pos x="1911" y="1681"/>
                  </a:cxn>
                  <a:cxn ang="0">
                    <a:pos x="1987" y="1507"/>
                  </a:cxn>
                  <a:cxn ang="0">
                    <a:pos x="2044" y="1405"/>
                  </a:cxn>
                  <a:cxn ang="0">
                    <a:pos x="2073" y="1318"/>
                  </a:cxn>
                  <a:cxn ang="0">
                    <a:pos x="2088" y="1260"/>
                  </a:cxn>
                  <a:cxn ang="0">
                    <a:pos x="1973" y="839"/>
                  </a:cxn>
                  <a:cxn ang="0">
                    <a:pos x="2044" y="491"/>
                  </a:cxn>
                  <a:cxn ang="0">
                    <a:pos x="2073" y="70"/>
                  </a:cxn>
                  <a:cxn ang="0">
                    <a:pos x="2030" y="26"/>
                  </a:cxn>
                  <a:cxn ang="0">
                    <a:pos x="23" y="0"/>
                  </a:cxn>
                </a:cxnLst>
                <a:rect l="0" t="0" r="r" b="b"/>
                <a:pathLst>
                  <a:path w="2089" h="1738">
                    <a:moveTo>
                      <a:pt x="23" y="0"/>
                    </a:moveTo>
                    <a:lnTo>
                      <a:pt x="0" y="1737"/>
                    </a:lnTo>
                    <a:lnTo>
                      <a:pt x="1911" y="1681"/>
                    </a:lnTo>
                    <a:lnTo>
                      <a:pt x="1987" y="1507"/>
                    </a:lnTo>
                    <a:lnTo>
                      <a:pt x="2044" y="1405"/>
                    </a:lnTo>
                    <a:lnTo>
                      <a:pt x="2073" y="1318"/>
                    </a:lnTo>
                    <a:lnTo>
                      <a:pt x="2088" y="1260"/>
                    </a:lnTo>
                    <a:lnTo>
                      <a:pt x="1973" y="839"/>
                    </a:lnTo>
                    <a:lnTo>
                      <a:pt x="2044" y="491"/>
                    </a:lnTo>
                    <a:lnTo>
                      <a:pt x="2073" y="70"/>
                    </a:lnTo>
                    <a:lnTo>
                      <a:pt x="2030" y="26"/>
                    </a:lnTo>
                    <a:lnTo>
                      <a:pt x="23" y="0"/>
                    </a:lnTo>
                  </a:path>
                </a:pathLst>
              </a:custGeom>
              <a:solidFill>
                <a:schemeClr val="folHlink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3"/>
              <p:cNvSpPr>
                <a:spLocks/>
              </p:cNvSpPr>
              <p:nvPr/>
            </p:nvSpPr>
            <p:spPr bwMode="auto">
              <a:xfrm>
                <a:off x="2044700" y="2921000"/>
                <a:ext cx="1995488" cy="2655888"/>
              </a:xfrm>
              <a:custGeom>
                <a:avLst/>
                <a:gdLst/>
                <a:ahLst/>
                <a:cxnLst>
                  <a:cxn ang="0">
                    <a:pos x="1256" y="1672"/>
                  </a:cxn>
                  <a:cxn ang="0">
                    <a:pos x="0" y="1672"/>
                  </a:cxn>
                  <a:cxn ang="0">
                    <a:pos x="0" y="1392"/>
                  </a:cxn>
                  <a:cxn ang="0">
                    <a:pos x="304" y="1392"/>
                  </a:cxn>
                  <a:cxn ang="0">
                    <a:pos x="296" y="0"/>
                  </a:cxn>
                  <a:cxn ang="0">
                    <a:pos x="1240" y="0"/>
                  </a:cxn>
                  <a:cxn ang="0">
                    <a:pos x="1224" y="1672"/>
                  </a:cxn>
                </a:cxnLst>
                <a:rect l="0" t="0" r="r" b="b"/>
                <a:pathLst>
                  <a:path w="1257" h="1673">
                    <a:moveTo>
                      <a:pt x="1256" y="1672"/>
                    </a:moveTo>
                    <a:lnTo>
                      <a:pt x="0" y="1672"/>
                    </a:lnTo>
                    <a:lnTo>
                      <a:pt x="0" y="1392"/>
                    </a:lnTo>
                    <a:lnTo>
                      <a:pt x="304" y="1392"/>
                    </a:lnTo>
                    <a:lnTo>
                      <a:pt x="296" y="0"/>
                    </a:lnTo>
                    <a:lnTo>
                      <a:pt x="1240" y="0"/>
                    </a:lnTo>
                    <a:lnTo>
                      <a:pt x="1224" y="1672"/>
                    </a:lnTo>
                  </a:path>
                </a:pathLst>
              </a:custGeom>
              <a:solidFill>
                <a:srgbClr val="063DE8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6"/>
              <p:cNvSpPr>
                <a:spLocks/>
              </p:cNvSpPr>
              <p:nvPr/>
            </p:nvSpPr>
            <p:spPr bwMode="auto">
              <a:xfrm>
                <a:off x="930275" y="2913063"/>
                <a:ext cx="1598613" cy="2894012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0" y="29"/>
                  </a:cxn>
                  <a:cxn ang="0">
                    <a:pos x="0" y="1817"/>
                  </a:cxn>
                  <a:cxn ang="0">
                    <a:pos x="646" y="1822"/>
                  </a:cxn>
                  <a:cxn ang="0">
                    <a:pos x="646" y="1405"/>
                  </a:cxn>
                  <a:cxn ang="0">
                    <a:pos x="1006" y="1396"/>
                  </a:cxn>
                  <a:cxn ang="0">
                    <a:pos x="1006" y="0"/>
                  </a:cxn>
                  <a:cxn ang="0">
                    <a:pos x="0" y="29"/>
                  </a:cxn>
                </a:cxnLst>
                <a:rect l="0" t="0" r="r" b="b"/>
                <a:pathLst>
                  <a:path w="1007" h="1823">
                    <a:moveTo>
                      <a:pt x="0" y="29"/>
                    </a:moveTo>
                    <a:lnTo>
                      <a:pt x="0" y="29"/>
                    </a:lnTo>
                    <a:lnTo>
                      <a:pt x="0" y="1817"/>
                    </a:lnTo>
                    <a:lnTo>
                      <a:pt x="646" y="1822"/>
                    </a:lnTo>
                    <a:lnTo>
                      <a:pt x="646" y="1405"/>
                    </a:lnTo>
                    <a:lnTo>
                      <a:pt x="1006" y="1396"/>
                    </a:lnTo>
                    <a:lnTo>
                      <a:pt x="1006" y="0"/>
                    </a:lnTo>
                    <a:lnTo>
                      <a:pt x="0" y="29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7"/>
              <p:cNvSpPr>
                <a:spLocks/>
              </p:cNvSpPr>
              <p:nvPr/>
            </p:nvSpPr>
            <p:spPr bwMode="auto">
              <a:xfrm>
                <a:off x="2638425" y="5549900"/>
                <a:ext cx="4370388" cy="211138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0" y="132"/>
                  </a:cxn>
                  <a:cxn ang="0">
                    <a:pos x="2680" y="132"/>
                  </a:cxn>
                  <a:cxn ang="0">
                    <a:pos x="2752" y="0"/>
                  </a:cxn>
                  <a:cxn ang="0">
                    <a:pos x="0" y="0"/>
                  </a:cxn>
                  <a:cxn ang="0">
                    <a:pos x="0" y="132"/>
                  </a:cxn>
                </a:cxnLst>
                <a:rect l="0" t="0" r="r" b="b"/>
                <a:pathLst>
                  <a:path w="2753" h="133">
                    <a:moveTo>
                      <a:pt x="0" y="132"/>
                    </a:moveTo>
                    <a:lnTo>
                      <a:pt x="0" y="132"/>
                    </a:lnTo>
                    <a:lnTo>
                      <a:pt x="2680" y="132"/>
                    </a:lnTo>
                    <a:lnTo>
                      <a:pt x="2752" y="0"/>
                    </a:lnTo>
                    <a:lnTo>
                      <a:pt x="0" y="0"/>
                    </a:lnTo>
                    <a:lnTo>
                      <a:pt x="0" y="132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8"/>
              <p:cNvSpPr>
                <a:spLocks/>
              </p:cNvSpPr>
              <p:nvPr/>
            </p:nvSpPr>
            <p:spPr bwMode="auto">
              <a:xfrm>
                <a:off x="2638425" y="2774950"/>
                <a:ext cx="4641850" cy="231775"/>
              </a:xfrm>
              <a:custGeom>
                <a:avLst/>
                <a:gdLst/>
                <a:ahLst/>
                <a:cxnLst>
                  <a:cxn ang="0">
                    <a:pos x="0" y="145"/>
                  </a:cxn>
                  <a:cxn ang="0">
                    <a:pos x="0" y="145"/>
                  </a:cxn>
                  <a:cxn ang="0">
                    <a:pos x="2908" y="145"/>
                  </a:cxn>
                  <a:cxn ang="0">
                    <a:pos x="2923" y="0"/>
                  </a:cxn>
                  <a:cxn ang="0">
                    <a:pos x="0" y="0"/>
                  </a:cxn>
                  <a:cxn ang="0">
                    <a:pos x="0" y="145"/>
                  </a:cxn>
                </a:cxnLst>
                <a:rect l="0" t="0" r="r" b="b"/>
                <a:pathLst>
                  <a:path w="2924" h="146">
                    <a:moveTo>
                      <a:pt x="0" y="145"/>
                    </a:moveTo>
                    <a:lnTo>
                      <a:pt x="0" y="145"/>
                    </a:lnTo>
                    <a:lnTo>
                      <a:pt x="2908" y="145"/>
                    </a:lnTo>
                    <a:lnTo>
                      <a:pt x="2923" y="0"/>
                    </a:lnTo>
                    <a:lnTo>
                      <a:pt x="0" y="0"/>
                    </a:lnTo>
                    <a:lnTo>
                      <a:pt x="0" y="145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9"/>
              <p:cNvSpPr>
                <a:spLocks/>
              </p:cNvSpPr>
              <p:nvPr/>
            </p:nvSpPr>
            <p:spPr bwMode="auto">
              <a:xfrm>
                <a:off x="2425700" y="5356225"/>
                <a:ext cx="447675" cy="447675"/>
              </a:xfrm>
              <a:custGeom>
                <a:avLst/>
                <a:gdLst/>
                <a:ahLst/>
                <a:cxnLst>
                  <a:cxn ang="0">
                    <a:pos x="140" y="281"/>
                  </a:cxn>
                  <a:cxn ang="0">
                    <a:pos x="140" y="281"/>
                  </a:cxn>
                  <a:cxn ang="0">
                    <a:pos x="41" y="281"/>
                  </a:cxn>
                  <a:cxn ang="0">
                    <a:pos x="41" y="70"/>
                  </a:cxn>
                  <a:cxn ang="0">
                    <a:pos x="0" y="70"/>
                  </a:cxn>
                  <a:cxn ang="0">
                    <a:pos x="0" y="0"/>
                  </a:cxn>
                  <a:cxn ang="0">
                    <a:pos x="281" y="0"/>
                  </a:cxn>
                  <a:cxn ang="0">
                    <a:pos x="281" y="125"/>
                  </a:cxn>
                  <a:cxn ang="0">
                    <a:pos x="140" y="125"/>
                  </a:cxn>
                  <a:cxn ang="0">
                    <a:pos x="140" y="281"/>
                  </a:cxn>
                </a:cxnLst>
                <a:rect l="0" t="0" r="r" b="b"/>
                <a:pathLst>
                  <a:path w="282" h="282">
                    <a:moveTo>
                      <a:pt x="140" y="281"/>
                    </a:moveTo>
                    <a:lnTo>
                      <a:pt x="140" y="281"/>
                    </a:lnTo>
                    <a:lnTo>
                      <a:pt x="41" y="281"/>
                    </a:lnTo>
                    <a:lnTo>
                      <a:pt x="41" y="70"/>
                    </a:lnTo>
                    <a:lnTo>
                      <a:pt x="0" y="70"/>
                    </a:lnTo>
                    <a:lnTo>
                      <a:pt x="0" y="0"/>
                    </a:lnTo>
                    <a:lnTo>
                      <a:pt x="281" y="0"/>
                    </a:lnTo>
                    <a:lnTo>
                      <a:pt x="281" y="125"/>
                    </a:lnTo>
                    <a:lnTo>
                      <a:pt x="140" y="125"/>
                    </a:lnTo>
                    <a:lnTo>
                      <a:pt x="140" y="281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0"/>
              <p:cNvSpPr>
                <a:spLocks/>
              </p:cNvSpPr>
              <p:nvPr/>
            </p:nvSpPr>
            <p:spPr bwMode="auto">
              <a:xfrm>
                <a:off x="1862138" y="5008563"/>
                <a:ext cx="373062" cy="795337"/>
              </a:xfrm>
              <a:custGeom>
                <a:avLst/>
                <a:gdLst/>
                <a:ahLst/>
                <a:cxnLst>
                  <a:cxn ang="0">
                    <a:pos x="151" y="500"/>
                  </a:cxn>
                  <a:cxn ang="0">
                    <a:pos x="151" y="500"/>
                  </a:cxn>
                  <a:cxn ang="0">
                    <a:pos x="151" y="286"/>
                  </a:cxn>
                  <a:cxn ang="0">
                    <a:pos x="207" y="286"/>
                  </a:cxn>
                  <a:cxn ang="0">
                    <a:pos x="207" y="213"/>
                  </a:cxn>
                  <a:cxn ang="0">
                    <a:pos x="192" y="213"/>
                  </a:cxn>
                  <a:cxn ang="0">
                    <a:pos x="192" y="82"/>
                  </a:cxn>
                  <a:cxn ang="0">
                    <a:pos x="234" y="84"/>
                  </a:cxn>
                  <a:cxn ang="0">
                    <a:pos x="234" y="0"/>
                  </a:cxn>
                  <a:cxn ang="0">
                    <a:pos x="0" y="0"/>
                  </a:cxn>
                  <a:cxn ang="0">
                    <a:pos x="0" y="500"/>
                  </a:cxn>
                  <a:cxn ang="0">
                    <a:pos x="151" y="500"/>
                  </a:cxn>
                </a:cxnLst>
                <a:rect l="0" t="0" r="r" b="b"/>
                <a:pathLst>
                  <a:path w="235" h="501">
                    <a:moveTo>
                      <a:pt x="151" y="500"/>
                    </a:moveTo>
                    <a:lnTo>
                      <a:pt x="151" y="500"/>
                    </a:lnTo>
                    <a:lnTo>
                      <a:pt x="151" y="286"/>
                    </a:lnTo>
                    <a:lnTo>
                      <a:pt x="207" y="286"/>
                    </a:lnTo>
                    <a:lnTo>
                      <a:pt x="207" y="213"/>
                    </a:lnTo>
                    <a:lnTo>
                      <a:pt x="192" y="213"/>
                    </a:lnTo>
                    <a:lnTo>
                      <a:pt x="192" y="82"/>
                    </a:lnTo>
                    <a:lnTo>
                      <a:pt x="234" y="84"/>
                    </a:lnTo>
                    <a:lnTo>
                      <a:pt x="234" y="0"/>
                    </a:lnTo>
                    <a:lnTo>
                      <a:pt x="0" y="0"/>
                    </a:lnTo>
                    <a:lnTo>
                      <a:pt x="0" y="500"/>
                    </a:lnTo>
                    <a:lnTo>
                      <a:pt x="151" y="500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1"/>
              <p:cNvSpPr>
                <a:spLocks/>
              </p:cNvSpPr>
              <p:nvPr/>
            </p:nvSpPr>
            <p:spPr bwMode="auto">
              <a:xfrm>
                <a:off x="796925" y="2751138"/>
                <a:ext cx="2101850" cy="3052762"/>
              </a:xfrm>
              <a:custGeom>
                <a:avLst/>
                <a:gdLst/>
                <a:ahLst/>
                <a:cxnLst>
                  <a:cxn ang="0">
                    <a:pos x="212" y="1922"/>
                  </a:cxn>
                  <a:cxn ang="0">
                    <a:pos x="212" y="1922"/>
                  </a:cxn>
                  <a:cxn ang="0">
                    <a:pos x="0" y="1922"/>
                  </a:cxn>
                  <a:cxn ang="0">
                    <a:pos x="0" y="0"/>
                  </a:cxn>
                  <a:cxn ang="0">
                    <a:pos x="1165" y="0"/>
                  </a:cxn>
                  <a:cxn ang="0">
                    <a:pos x="1165" y="159"/>
                  </a:cxn>
                  <a:cxn ang="0">
                    <a:pos x="1323" y="159"/>
                  </a:cxn>
                  <a:cxn ang="0">
                    <a:pos x="1323" y="564"/>
                  </a:cxn>
                  <a:cxn ang="0">
                    <a:pos x="1294" y="564"/>
                  </a:cxn>
                  <a:cxn ang="0">
                    <a:pos x="1294" y="404"/>
                  </a:cxn>
                  <a:cxn ang="0">
                    <a:pos x="1086" y="404"/>
                  </a:cxn>
                  <a:cxn ang="0">
                    <a:pos x="1086" y="564"/>
                  </a:cxn>
                  <a:cxn ang="0">
                    <a:pos x="1038" y="564"/>
                  </a:cxn>
                  <a:cxn ang="0">
                    <a:pos x="1038" y="505"/>
                  </a:cxn>
                  <a:cxn ang="0">
                    <a:pos x="212" y="505"/>
                  </a:cxn>
                  <a:cxn ang="0">
                    <a:pos x="212" y="1922"/>
                  </a:cxn>
                </a:cxnLst>
                <a:rect l="0" t="0" r="r" b="b"/>
                <a:pathLst>
                  <a:path w="1324" h="1923">
                    <a:moveTo>
                      <a:pt x="212" y="1922"/>
                    </a:moveTo>
                    <a:lnTo>
                      <a:pt x="212" y="1922"/>
                    </a:lnTo>
                    <a:lnTo>
                      <a:pt x="0" y="1922"/>
                    </a:lnTo>
                    <a:lnTo>
                      <a:pt x="0" y="0"/>
                    </a:lnTo>
                    <a:lnTo>
                      <a:pt x="1165" y="0"/>
                    </a:lnTo>
                    <a:lnTo>
                      <a:pt x="1165" y="159"/>
                    </a:lnTo>
                    <a:lnTo>
                      <a:pt x="1323" y="159"/>
                    </a:lnTo>
                    <a:lnTo>
                      <a:pt x="1323" y="564"/>
                    </a:lnTo>
                    <a:lnTo>
                      <a:pt x="1294" y="564"/>
                    </a:lnTo>
                    <a:lnTo>
                      <a:pt x="1294" y="404"/>
                    </a:lnTo>
                    <a:lnTo>
                      <a:pt x="1086" y="404"/>
                    </a:lnTo>
                    <a:lnTo>
                      <a:pt x="1086" y="564"/>
                    </a:lnTo>
                    <a:lnTo>
                      <a:pt x="1038" y="564"/>
                    </a:lnTo>
                    <a:lnTo>
                      <a:pt x="1038" y="505"/>
                    </a:lnTo>
                    <a:lnTo>
                      <a:pt x="212" y="505"/>
                    </a:lnTo>
                    <a:lnTo>
                      <a:pt x="212" y="1922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>
                <a:off x="2349500" y="4916488"/>
                <a:ext cx="552450" cy="333375"/>
              </a:xfrm>
              <a:custGeom>
                <a:avLst/>
                <a:gdLst/>
                <a:ahLst/>
                <a:cxnLst>
                  <a:cxn ang="0">
                    <a:pos x="62" y="209"/>
                  </a:cxn>
                  <a:cxn ang="0">
                    <a:pos x="62" y="209"/>
                  </a:cxn>
                  <a:cxn ang="0">
                    <a:pos x="347" y="209"/>
                  </a:cxn>
                  <a:cxn ang="0">
                    <a:pos x="347" y="0"/>
                  </a:cxn>
                  <a:cxn ang="0">
                    <a:pos x="314" y="0"/>
                  </a:cxn>
                  <a:cxn ang="0">
                    <a:pos x="314" y="153"/>
                  </a:cxn>
                  <a:cxn ang="0">
                    <a:pos x="111" y="153"/>
                  </a:cxn>
                  <a:cxn ang="0">
                    <a:pos x="111" y="0"/>
                  </a:cxn>
                  <a:cxn ang="0">
                    <a:pos x="62" y="0"/>
                  </a:cxn>
                  <a:cxn ang="0">
                    <a:pos x="62" y="55"/>
                  </a:cxn>
                  <a:cxn ang="0">
                    <a:pos x="0" y="55"/>
                  </a:cxn>
                  <a:cxn ang="0">
                    <a:pos x="0" y="138"/>
                  </a:cxn>
                  <a:cxn ang="0">
                    <a:pos x="62" y="138"/>
                  </a:cxn>
                  <a:cxn ang="0">
                    <a:pos x="62" y="209"/>
                  </a:cxn>
                </a:cxnLst>
                <a:rect l="0" t="0" r="r" b="b"/>
                <a:pathLst>
                  <a:path w="348" h="210">
                    <a:moveTo>
                      <a:pt x="62" y="209"/>
                    </a:moveTo>
                    <a:lnTo>
                      <a:pt x="62" y="209"/>
                    </a:lnTo>
                    <a:lnTo>
                      <a:pt x="347" y="209"/>
                    </a:lnTo>
                    <a:lnTo>
                      <a:pt x="347" y="0"/>
                    </a:lnTo>
                    <a:lnTo>
                      <a:pt x="314" y="0"/>
                    </a:lnTo>
                    <a:lnTo>
                      <a:pt x="314" y="153"/>
                    </a:lnTo>
                    <a:lnTo>
                      <a:pt x="111" y="153"/>
                    </a:lnTo>
                    <a:lnTo>
                      <a:pt x="111" y="0"/>
                    </a:lnTo>
                    <a:lnTo>
                      <a:pt x="62" y="0"/>
                    </a:lnTo>
                    <a:lnTo>
                      <a:pt x="62" y="55"/>
                    </a:lnTo>
                    <a:lnTo>
                      <a:pt x="0" y="55"/>
                    </a:lnTo>
                    <a:lnTo>
                      <a:pt x="0" y="138"/>
                    </a:lnTo>
                    <a:lnTo>
                      <a:pt x="62" y="138"/>
                    </a:lnTo>
                    <a:lnTo>
                      <a:pt x="62" y="209"/>
                    </a:lnTo>
                  </a:path>
                </a:pathLst>
              </a:custGeom>
              <a:solidFill>
                <a:srgbClr val="80808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3"/>
              <p:cNvSpPr>
                <a:spLocks/>
              </p:cNvSpPr>
              <p:nvPr/>
            </p:nvSpPr>
            <p:spPr bwMode="auto">
              <a:xfrm>
                <a:off x="2181225" y="5356225"/>
                <a:ext cx="238125" cy="61913"/>
              </a:xfrm>
              <a:custGeom>
                <a:avLst/>
                <a:gdLst/>
                <a:ahLst/>
                <a:cxnLst>
                  <a:cxn ang="0">
                    <a:pos x="149" y="0"/>
                  </a:cxn>
                  <a:cxn ang="0">
                    <a:pos x="149" y="0"/>
                  </a:cxn>
                  <a:cxn ang="0">
                    <a:pos x="0" y="38"/>
                  </a:cxn>
                  <a:cxn ang="0">
                    <a:pos x="149" y="0"/>
                  </a:cxn>
                </a:cxnLst>
                <a:rect l="0" t="0" r="r" b="b"/>
                <a:pathLst>
                  <a:path w="150" h="39">
                    <a:moveTo>
                      <a:pt x="149" y="0"/>
                    </a:moveTo>
                    <a:lnTo>
                      <a:pt x="149" y="0"/>
                    </a:lnTo>
                    <a:lnTo>
                      <a:pt x="0" y="38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4"/>
              <p:cNvSpPr>
                <a:spLocks/>
              </p:cNvSpPr>
              <p:nvPr/>
            </p:nvSpPr>
            <p:spPr bwMode="auto">
              <a:xfrm>
                <a:off x="2181225" y="5400675"/>
                <a:ext cx="238125" cy="65088"/>
              </a:xfrm>
              <a:custGeom>
                <a:avLst/>
                <a:gdLst/>
                <a:ahLst/>
                <a:cxnLst>
                  <a:cxn ang="0">
                    <a:pos x="149" y="0"/>
                  </a:cxn>
                  <a:cxn ang="0">
                    <a:pos x="149" y="0"/>
                  </a:cxn>
                  <a:cxn ang="0">
                    <a:pos x="0" y="40"/>
                  </a:cxn>
                  <a:cxn ang="0">
                    <a:pos x="149" y="0"/>
                  </a:cxn>
                </a:cxnLst>
                <a:rect l="0" t="0" r="r" b="b"/>
                <a:pathLst>
                  <a:path w="150" h="41">
                    <a:moveTo>
                      <a:pt x="149" y="0"/>
                    </a:moveTo>
                    <a:lnTo>
                      <a:pt x="149" y="0"/>
                    </a:lnTo>
                    <a:lnTo>
                      <a:pt x="0" y="40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Rectangle 15"/>
              <p:cNvSpPr>
                <a:spLocks noChangeArrowheads="1"/>
              </p:cNvSpPr>
              <p:nvPr/>
            </p:nvSpPr>
            <p:spPr bwMode="auto">
              <a:xfrm>
                <a:off x="2874963" y="5364163"/>
                <a:ext cx="61912" cy="177800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Rectangle 16"/>
              <p:cNvSpPr>
                <a:spLocks noChangeArrowheads="1"/>
              </p:cNvSpPr>
              <p:nvPr/>
            </p:nvSpPr>
            <p:spPr bwMode="auto">
              <a:xfrm>
                <a:off x="2898775" y="3017838"/>
                <a:ext cx="77788" cy="201612"/>
              </a:xfrm>
              <a:prstGeom prst="rect">
                <a:avLst/>
              </a:prstGeom>
              <a:solidFill>
                <a:srgbClr val="47474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" name="Freeform 17"/>
              <p:cNvSpPr>
                <a:spLocks/>
              </p:cNvSpPr>
              <p:nvPr/>
            </p:nvSpPr>
            <p:spPr bwMode="auto">
              <a:xfrm>
                <a:off x="2116138" y="5060950"/>
                <a:ext cx="366712" cy="698500"/>
              </a:xfrm>
              <a:custGeom>
                <a:avLst/>
                <a:gdLst/>
                <a:ahLst/>
                <a:cxnLst>
                  <a:cxn ang="0">
                    <a:pos x="0" y="439"/>
                  </a:cxn>
                  <a:cxn ang="0">
                    <a:pos x="83" y="439"/>
                  </a:cxn>
                  <a:cxn ang="0">
                    <a:pos x="83" y="396"/>
                  </a:cxn>
                  <a:cxn ang="0">
                    <a:pos x="135" y="396"/>
                  </a:cxn>
                  <a:cxn ang="0">
                    <a:pos x="135" y="436"/>
                  </a:cxn>
                  <a:cxn ang="0">
                    <a:pos x="230" y="436"/>
                  </a:cxn>
                  <a:cxn ang="0">
                    <a:pos x="230" y="270"/>
                  </a:cxn>
                  <a:cxn ang="0">
                    <a:pos x="207" y="270"/>
                  </a:cxn>
                  <a:cxn ang="0">
                    <a:pos x="207" y="162"/>
                  </a:cxn>
                  <a:cxn ang="0">
                    <a:pos x="151" y="162"/>
                  </a:cxn>
                  <a:cxn ang="0">
                    <a:pos x="126" y="0"/>
                  </a:cxn>
                  <a:cxn ang="0">
                    <a:pos x="99" y="0"/>
                  </a:cxn>
                  <a:cxn ang="0">
                    <a:pos x="78" y="162"/>
                  </a:cxn>
                  <a:cxn ang="0">
                    <a:pos x="24" y="162"/>
                  </a:cxn>
                  <a:cxn ang="0">
                    <a:pos x="24" y="270"/>
                  </a:cxn>
                  <a:cxn ang="0">
                    <a:pos x="0" y="270"/>
                  </a:cxn>
                  <a:cxn ang="0">
                    <a:pos x="0" y="439"/>
                  </a:cxn>
                </a:cxnLst>
                <a:rect l="0" t="0" r="r" b="b"/>
                <a:pathLst>
                  <a:path w="231" h="440">
                    <a:moveTo>
                      <a:pt x="0" y="439"/>
                    </a:moveTo>
                    <a:lnTo>
                      <a:pt x="83" y="439"/>
                    </a:lnTo>
                    <a:lnTo>
                      <a:pt x="83" y="396"/>
                    </a:lnTo>
                    <a:lnTo>
                      <a:pt x="135" y="396"/>
                    </a:lnTo>
                    <a:lnTo>
                      <a:pt x="135" y="436"/>
                    </a:lnTo>
                    <a:lnTo>
                      <a:pt x="230" y="436"/>
                    </a:lnTo>
                    <a:lnTo>
                      <a:pt x="230" y="270"/>
                    </a:lnTo>
                    <a:lnTo>
                      <a:pt x="207" y="270"/>
                    </a:lnTo>
                    <a:lnTo>
                      <a:pt x="207" y="162"/>
                    </a:lnTo>
                    <a:lnTo>
                      <a:pt x="151" y="162"/>
                    </a:lnTo>
                    <a:lnTo>
                      <a:pt x="126" y="0"/>
                    </a:lnTo>
                    <a:lnTo>
                      <a:pt x="99" y="0"/>
                    </a:lnTo>
                    <a:lnTo>
                      <a:pt x="78" y="162"/>
                    </a:lnTo>
                    <a:lnTo>
                      <a:pt x="24" y="162"/>
                    </a:lnTo>
                    <a:lnTo>
                      <a:pt x="24" y="270"/>
                    </a:lnTo>
                    <a:lnTo>
                      <a:pt x="0" y="270"/>
                    </a:lnTo>
                    <a:lnTo>
                      <a:pt x="0" y="439"/>
                    </a:lnTo>
                  </a:path>
                </a:pathLst>
              </a:custGeom>
              <a:gradFill rotWithShape="0">
                <a:gsLst>
                  <a:gs pos="0">
                    <a:srgbClr val="FFFFFF">
                      <a:gamma/>
                      <a:shade val="40000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0000"/>
                      <a:invGamma/>
                    </a:srgbClr>
                  </a:gs>
                </a:gsLst>
                <a:lin ang="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Rectangle 18"/>
              <p:cNvSpPr>
                <a:spLocks noChangeArrowheads="1"/>
              </p:cNvSpPr>
              <p:nvPr/>
            </p:nvSpPr>
            <p:spPr bwMode="auto">
              <a:xfrm>
                <a:off x="2112963" y="5538788"/>
                <a:ext cx="382587" cy="106362"/>
              </a:xfrm>
              <a:prstGeom prst="rect">
                <a:avLst/>
              </a:prstGeom>
              <a:gradFill rotWithShape="0">
                <a:gsLst>
                  <a:gs pos="0">
                    <a:schemeClr val="hlink">
                      <a:gamma/>
                      <a:shade val="4000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40000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" name="Line 19"/>
              <p:cNvSpPr>
                <a:spLocks noChangeShapeType="1"/>
              </p:cNvSpPr>
              <p:nvPr/>
            </p:nvSpPr>
            <p:spPr bwMode="auto">
              <a:xfrm>
                <a:off x="2155825" y="5487988"/>
                <a:ext cx="28575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Line 20"/>
              <p:cNvSpPr>
                <a:spLocks noChangeShapeType="1"/>
              </p:cNvSpPr>
              <p:nvPr/>
            </p:nvSpPr>
            <p:spPr bwMode="auto">
              <a:xfrm>
                <a:off x="2236788" y="5319713"/>
                <a:ext cx="11906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3" name="Rectangle 21"/>
              <p:cNvSpPr>
                <a:spLocks noChangeArrowheads="1"/>
              </p:cNvSpPr>
              <p:nvPr/>
            </p:nvSpPr>
            <p:spPr bwMode="auto">
              <a:xfrm>
                <a:off x="2755900" y="4233863"/>
                <a:ext cx="49213" cy="841375"/>
              </a:xfrm>
              <a:prstGeom prst="rect">
                <a:avLst/>
              </a:prstGeom>
              <a:gradFill rotWithShape="0">
                <a:gsLst>
                  <a:gs pos="0">
                    <a:srgbClr val="7B00E4"/>
                  </a:gs>
                  <a:gs pos="100000">
                    <a:srgbClr val="7B00E4">
                      <a:gamma/>
                      <a:shade val="6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" name="Freeform 22"/>
              <p:cNvSpPr>
                <a:spLocks/>
              </p:cNvSpPr>
              <p:nvPr/>
            </p:nvSpPr>
            <p:spPr bwMode="auto">
              <a:xfrm>
                <a:off x="2530475" y="3489325"/>
                <a:ext cx="230188" cy="1554163"/>
              </a:xfrm>
              <a:custGeom>
                <a:avLst/>
                <a:gdLst/>
                <a:ahLst/>
                <a:cxnLst>
                  <a:cxn ang="0">
                    <a:pos x="144" y="481"/>
                  </a:cxn>
                  <a:cxn ang="0">
                    <a:pos x="144" y="481"/>
                  </a:cxn>
                  <a:cxn ang="0">
                    <a:pos x="144" y="978"/>
                  </a:cxn>
                  <a:cxn ang="0">
                    <a:pos x="14" y="978"/>
                  </a:cxn>
                  <a:cxn ang="0">
                    <a:pos x="14" y="963"/>
                  </a:cxn>
                  <a:cxn ang="0">
                    <a:pos x="0" y="963"/>
                  </a:cxn>
                  <a:cxn ang="0">
                    <a:pos x="0" y="949"/>
                  </a:cxn>
                  <a:cxn ang="0">
                    <a:pos x="0" y="935"/>
                  </a:cxn>
                  <a:cxn ang="0">
                    <a:pos x="0" y="921"/>
                  </a:cxn>
                  <a:cxn ang="0">
                    <a:pos x="0" y="481"/>
                  </a:cxn>
                  <a:cxn ang="0">
                    <a:pos x="0" y="56"/>
                  </a:cxn>
                  <a:cxn ang="0">
                    <a:pos x="0" y="42"/>
                  </a:cxn>
                  <a:cxn ang="0">
                    <a:pos x="0" y="28"/>
                  </a:cxn>
                  <a:cxn ang="0">
                    <a:pos x="0" y="14"/>
                  </a:cxn>
                  <a:cxn ang="0">
                    <a:pos x="14" y="14"/>
                  </a:cxn>
                  <a:cxn ang="0">
                    <a:pos x="14" y="0"/>
                  </a:cxn>
                  <a:cxn ang="0">
                    <a:pos x="144" y="0"/>
                  </a:cxn>
                  <a:cxn ang="0">
                    <a:pos x="144" y="481"/>
                  </a:cxn>
                </a:cxnLst>
                <a:rect l="0" t="0" r="r" b="b"/>
                <a:pathLst>
                  <a:path w="145" h="979">
                    <a:moveTo>
                      <a:pt x="144" y="481"/>
                    </a:moveTo>
                    <a:lnTo>
                      <a:pt x="144" y="481"/>
                    </a:lnTo>
                    <a:lnTo>
                      <a:pt x="144" y="978"/>
                    </a:lnTo>
                    <a:lnTo>
                      <a:pt x="14" y="978"/>
                    </a:lnTo>
                    <a:lnTo>
                      <a:pt x="14" y="963"/>
                    </a:lnTo>
                    <a:lnTo>
                      <a:pt x="0" y="963"/>
                    </a:lnTo>
                    <a:lnTo>
                      <a:pt x="0" y="949"/>
                    </a:lnTo>
                    <a:lnTo>
                      <a:pt x="0" y="935"/>
                    </a:lnTo>
                    <a:lnTo>
                      <a:pt x="0" y="921"/>
                    </a:lnTo>
                    <a:lnTo>
                      <a:pt x="0" y="481"/>
                    </a:lnTo>
                    <a:lnTo>
                      <a:pt x="0" y="56"/>
                    </a:lnTo>
                    <a:lnTo>
                      <a:pt x="0" y="42"/>
                    </a:lnTo>
                    <a:lnTo>
                      <a:pt x="0" y="28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4" y="0"/>
                    </a:lnTo>
                    <a:lnTo>
                      <a:pt x="144" y="481"/>
                    </a:lnTo>
                  </a:path>
                </a:pathLst>
              </a:custGeom>
              <a:gradFill rotWithShape="0">
                <a:gsLst>
                  <a:gs pos="0">
                    <a:srgbClr val="7B00E4">
                      <a:gamma/>
                      <a:shade val="89804"/>
                      <a:invGamma/>
                    </a:srgbClr>
                  </a:gs>
                  <a:gs pos="50000">
                    <a:srgbClr val="7B00E4"/>
                  </a:gs>
                  <a:gs pos="100000">
                    <a:srgbClr val="7B00E4">
                      <a:gamma/>
                      <a:shade val="8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Oval 23"/>
              <p:cNvSpPr>
                <a:spLocks noChangeArrowheads="1"/>
              </p:cNvSpPr>
              <p:nvPr/>
            </p:nvSpPr>
            <p:spPr bwMode="auto">
              <a:xfrm>
                <a:off x="2536825" y="4910138"/>
                <a:ext cx="220663" cy="220662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24"/>
              <p:cNvSpPr>
                <a:spLocks noChangeArrowheads="1"/>
              </p:cNvSpPr>
              <p:nvPr/>
            </p:nvSpPr>
            <p:spPr bwMode="auto">
              <a:xfrm>
                <a:off x="2774950" y="4448175"/>
                <a:ext cx="49213" cy="3968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Rectangle 25"/>
              <p:cNvSpPr>
                <a:spLocks noChangeArrowheads="1"/>
              </p:cNvSpPr>
              <p:nvPr/>
            </p:nvSpPr>
            <p:spPr bwMode="auto">
              <a:xfrm>
                <a:off x="2774950" y="4862513"/>
                <a:ext cx="49213" cy="39687"/>
              </a:xfrm>
              <a:prstGeom prst="rect">
                <a:avLst/>
              </a:prstGeom>
              <a:solidFill>
                <a:srgbClr val="063DE8"/>
              </a:solidFill>
              <a:ln w="12700">
                <a:solidFill>
                  <a:srgbClr val="063DE8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Rectangle 26"/>
              <p:cNvSpPr>
                <a:spLocks noChangeArrowheads="1"/>
              </p:cNvSpPr>
              <p:nvPr/>
            </p:nvSpPr>
            <p:spPr bwMode="auto">
              <a:xfrm>
                <a:off x="2727325" y="4953000"/>
                <a:ext cx="73025" cy="106363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Line 27"/>
              <p:cNvSpPr>
                <a:spLocks noChangeShapeType="1"/>
              </p:cNvSpPr>
              <p:nvPr/>
            </p:nvSpPr>
            <p:spPr bwMode="auto">
              <a:xfrm>
                <a:off x="2559050" y="5094288"/>
                <a:ext cx="1762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28"/>
              <p:cNvSpPr>
                <a:spLocks noChangeShapeType="1"/>
              </p:cNvSpPr>
              <p:nvPr/>
            </p:nvSpPr>
            <p:spPr bwMode="auto">
              <a:xfrm>
                <a:off x="2759075" y="4941888"/>
                <a:ext cx="0" cy="1333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Line 29"/>
              <p:cNvSpPr>
                <a:spLocks noChangeShapeType="1"/>
              </p:cNvSpPr>
              <p:nvPr/>
            </p:nvSpPr>
            <p:spPr bwMode="auto">
              <a:xfrm flipH="1">
                <a:off x="2154238" y="5327650"/>
                <a:ext cx="290512" cy="333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Line 30"/>
              <p:cNvSpPr>
                <a:spLocks noChangeShapeType="1"/>
              </p:cNvSpPr>
              <p:nvPr/>
            </p:nvSpPr>
            <p:spPr bwMode="auto">
              <a:xfrm flipH="1">
                <a:off x="2154238" y="5360988"/>
                <a:ext cx="290512" cy="333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Line 31"/>
              <p:cNvSpPr>
                <a:spLocks noChangeShapeType="1"/>
              </p:cNvSpPr>
              <p:nvPr/>
            </p:nvSpPr>
            <p:spPr bwMode="auto">
              <a:xfrm flipH="1">
                <a:off x="2154238" y="5394325"/>
                <a:ext cx="290512" cy="333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Line 32"/>
              <p:cNvSpPr>
                <a:spLocks noChangeShapeType="1"/>
              </p:cNvSpPr>
              <p:nvPr/>
            </p:nvSpPr>
            <p:spPr bwMode="auto">
              <a:xfrm flipH="1">
                <a:off x="2154238" y="5427663"/>
                <a:ext cx="290512" cy="333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Line 33"/>
              <p:cNvSpPr>
                <a:spLocks noChangeShapeType="1"/>
              </p:cNvSpPr>
              <p:nvPr/>
            </p:nvSpPr>
            <p:spPr bwMode="auto">
              <a:xfrm flipH="1">
                <a:off x="2154238" y="5461000"/>
                <a:ext cx="290512" cy="333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45"/>
              <p:cNvSpPr>
                <a:spLocks noChangeArrowheads="1"/>
              </p:cNvSpPr>
              <p:nvPr/>
            </p:nvSpPr>
            <p:spPr bwMode="auto">
              <a:xfrm>
                <a:off x="2774950" y="3662363"/>
                <a:ext cx="49213" cy="3968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7" name="Group 66"/>
              <p:cNvGrpSpPr>
                <a:grpSpLocks/>
              </p:cNvGrpSpPr>
              <p:nvPr/>
            </p:nvGrpSpPr>
            <p:grpSpPr bwMode="auto">
              <a:xfrm>
                <a:off x="2289176" y="3009905"/>
                <a:ext cx="6175376" cy="2528891"/>
                <a:chOff x="1506" y="1912"/>
                <a:chExt cx="3890" cy="1593"/>
              </a:xfrm>
            </p:grpSpPr>
            <p:sp>
              <p:nvSpPr>
                <p:cNvPr id="219" name="Freeform 34"/>
                <p:cNvSpPr>
                  <a:spLocks/>
                </p:cNvSpPr>
                <p:nvPr/>
              </p:nvSpPr>
              <p:spPr bwMode="auto">
                <a:xfrm>
                  <a:off x="1506" y="2329"/>
                  <a:ext cx="1095" cy="762"/>
                </a:xfrm>
                <a:custGeom>
                  <a:avLst/>
                  <a:gdLst/>
                  <a:ahLst/>
                  <a:cxnLst>
                    <a:cxn ang="0">
                      <a:pos x="1094" y="0"/>
                    </a:cxn>
                    <a:cxn ang="0">
                      <a:pos x="1094" y="0"/>
                    </a:cxn>
                    <a:cxn ang="0">
                      <a:pos x="114" y="0"/>
                    </a:cxn>
                    <a:cxn ang="0">
                      <a:pos x="0" y="58"/>
                    </a:cxn>
                    <a:cxn ang="0">
                      <a:pos x="0" y="702"/>
                    </a:cxn>
                    <a:cxn ang="0">
                      <a:pos x="114" y="761"/>
                    </a:cxn>
                    <a:cxn ang="0">
                      <a:pos x="1094" y="761"/>
                    </a:cxn>
                    <a:cxn ang="0">
                      <a:pos x="1094" y="0"/>
                    </a:cxn>
                  </a:cxnLst>
                  <a:rect l="0" t="0" r="r" b="b"/>
                  <a:pathLst>
                    <a:path w="1095" h="762">
                      <a:moveTo>
                        <a:pt x="1094" y="0"/>
                      </a:moveTo>
                      <a:lnTo>
                        <a:pt x="1094" y="0"/>
                      </a:lnTo>
                      <a:lnTo>
                        <a:pt x="114" y="0"/>
                      </a:lnTo>
                      <a:lnTo>
                        <a:pt x="0" y="58"/>
                      </a:lnTo>
                      <a:lnTo>
                        <a:pt x="0" y="702"/>
                      </a:lnTo>
                      <a:lnTo>
                        <a:pt x="114" y="761"/>
                      </a:lnTo>
                      <a:lnTo>
                        <a:pt x="1094" y="761"/>
                      </a:lnTo>
                      <a:lnTo>
                        <a:pt x="1094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FFFFF">
                        <a:gamma/>
                        <a:shade val="29804"/>
                        <a:invGamma/>
                      </a:srgbClr>
                    </a:gs>
                    <a:gs pos="50000">
                      <a:srgbClr val="FFFFFF"/>
                    </a:gs>
                    <a:gs pos="100000">
                      <a:srgbClr val="FFFFFF">
                        <a:gamma/>
                        <a:shade val="29804"/>
                        <a:invGamma/>
                      </a:srgbClr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Rectangle 35"/>
                <p:cNvSpPr>
                  <a:spLocks noChangeArrowheads="1"/>
                </p:cNvSpPr>
                <p:nvPr/>
              </p:nvSpPr>
              <p:spPr bwMode="auto">
                <a:xfrm>
                  <a:off x="2605" y="1948"/>
                  <a:ext cx="786" cy="153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>
                        <a:gamma/>
                        <a:shade val="29804"/>
                        <a:invGamma/>
                      </a:srgbClr>
                    </a:gs>
                    <a:gs pos="50000">
                      <a:srgbClr val="FFFFFF"/>
                    </a:gs>
                    <a:gs pos="100000">
                      <a:srgbClr val="FFFFFF">
                        <a:gamma/>
                        <a:shade val="29804"/>
                        <a:invGamma/>
                      </a:srgbClr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Rectangle 36"/>
                <p:cNvSpPr>
                  <a:spLocks noChangeArrowheads="1"/>
                </p:cNvSpPr>
                <p:nvPr/>
              </p:nvSpPr>
              <p:spPr bwMode="auto">
                <a:xfrm>
                  <a:off x="2644" y="1916"/>
                  <a:ext cx="208" cy="158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2">
                        <a:gamma/>
                        <a:shade val="60000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60000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37"/>
                <p:cNvSpPr>
                  <a:spLocks noChangeArrowheads="1"/>
                </p:cNvSpPr>
                <p:nvPr/>
              </p:nvSpPr>
              <p:spPr bwMode="auto">
                <a:xfrm>
                  <a:off x="3140" y="1916"/>
                  <a:ext cx="208" cy="158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2">
                        <a:gamma/>
                        <a:shade val="60000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60000"/>
                        <a:invGamma/>
                      </a:schemeClr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Freeform 38"/>
                <p:cNvSpPr>
                  <a:spLocks/>
                </p:cNvSpPr>
                <p:nvPr/>
              </p:nvSpPr>
              <p:spPr bwMode="auto">
                <a:xfrm>
                  <a:off x="2896" y="1912"/>
                  <a:ext cx="193" cy="83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32"/>
                    </a:cxn>
                    <a:cxn ang="0">
                      <a:pos x="192" y="638"/>
                    </a:cxn>
                    <a:cxn ang="0">
                      <a:pos x="19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93" h="833">
                      <a:moveTo>
                        <a:pt x="0" y="0"/>
                      </a:moveTo>
                      <a:lnTo>
                        <a:pt x="0" y="832"/>
                      </a:lnTo>
                      <a:lnTo>
                        <a:pt x="192" y="638"/>
                      </a:lnTo>
                      <a:lnTo>
                        <a:pt x="192" y="0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chemeClr val="hlink">
                        <a:gamma/>
                        <a:shade val="2980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Freeform 39"/>
                <p:cNvSpPr>
                  <a:spLocks/>
                </p:cNvSpPr>
                <p:nvPr/>
              </p:nvSpPr>
              <p:spPr bwMode="auto">
                <a:xfrm>
                  <a:off x="2896" y="2584"/>
                  <a:ext cx="193" cy="921"/>
                </a:xfrm>
                <a:custGeom>
                  <a:avLst/>
                  <a:gdLst/>
                  <a:ahLst/>
                  <a:cxnLst>
                    <a:cxn ang="0">
                      <a:pos x="192" y="920"/>
                    </a:cxn>
                    <a:cxn ang="0">
                      <a:pos x="192" y="0"/>
                    </a:cxn>
                    <a:cxn ang="0">
                      <a:pos x="0" y="192"/>
                    </a:cxn>
                    <a:cxn ang="0">
                      <a:pos x="0" y="920"/>
                    </a:cxn>
                    <a:cxn ang="0">
                      <a:pos x="192" y="920"/>
                    </a:cxn>
                  </a:cxnLst>
                  <a:rect l="0" t="0" r="r" b="b"/>
                  <a:pathLst>
                    <a:path w="193" h="921">
                      <a:moveTo>
                        <a:pt x="192" y="920"/>
                      </a:moveTo>
                      <a:lnTo>
                        <a:pt x="192" y="0"/>
                      </a:lnTo>
                      <a:lnTo>
                        <a:pt x="0" y="192"/>
                      </a:lnTo>
                      <a:lnTo>
                        <a:pt x="0" y="920"/>
                      </a:lnTo>
                      <a:lnTo>
                        <a:pt x="192" y="920"/>
                      </a:lnTo>
                    </a:path>
                  </a:pathLst>
                </a:custGeom>
                <a:gradFill rotWithShape="0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29804"/>
                        <a:invGamma/>
                      </a:schemeClr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25" name="Group 57"/>
                <p:cNvGrpSpPr>
                  <a:grpSpLocks/>
                </p:cNvGrpSpPr>
                <p:nvPr/>
              </p:nvGrpSpPr>
              <p:grpSpPr bwMode="auto">
                <a:xfrm>
                  <a:off x="3394" y="2329"/>
                  <a:ext cx="2002" cy="762"/>
                  <a:chOff x="3394" y="2329"/>
                  <a:chExt cx="2002" cy="762"/>
                </a:xfrm>
              </p:grpSpPr>
              <p:sp>
                <p:nvSpPr>
                  <p:cNvPr id="226" name="Freeform 55"/>
                  <p:cNvSpPr>
                    <a:spLocks/>
                  </p:cNvSpPr>
                  <p:nvPr/>
                </p:nvSpPr>
                <p:spPr bwMode="auto">
                  <a:xfrm>
                    <a:off x="3394" y="2329"/>
                    <a:ext cx="1095" cy="76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979" y="0"/>
                      </a:cxn>
                      <a:cxn ang="0">
                        <a:pos x="1094" y="59"/>
                      </a:cxn>
                      <a:cxn ang="0">
                        <a:pos x="1094" y="703"/>
                      </a:cxn>
                      <a:cxn ang="0">
                        <a:pos x="979" y="761"/>
                      </a:cxn>
                      <a:cxn ang="0">
                        <a:pos x="0" y="761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95" h="76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79" y="0"/>
                        </a:lnTo>
                        <a:lnTo>
                          <a:pt x="1094" y="59"/>
                        </a:lnTo>
                        <a:lnTo>
                          <a:pt x="1094" y="703"/>
                        </a:lnTo>
                        <a:lnTo>
                          <a:pt x="979" y="761"/>
                        </a:lnTo>
                        <a:lnTo>
                          <a:pt x="0" y="761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FFFFFF">
                          <a:gamma/>
                          <a:shade val="29804"/>
                          <a:invGamma/>
                        </a:srgbClr>
                      </a:gs>
                      <a:gs pos="50000">
                        <a:srgbClr val="FFFFFF"/>
                      </a:gs>
                      <a:gs pos="100000">
                        <a:srgbClr val="FFFFFF">
                          <a:gamma/>
                          <a:shade val="29804"/>
                          <a:invGamma/>
                        </a:srgbClr>
                      </a:gs>
                    </a:gsLst>
                    <a:lin ang="5400000" scaled="1"/>
                  </a:gra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492" y="2436"/>
                    <a:ext cx="904" cy="56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>
                          <a:gamma/>
                          <a:shade val="29804"/>
                          <a:invGamma/>
                        </a:srgbClr>
                      </a:gs>
                      <a:gs pos="50000">
                        <a:srgbClr val="FFFFFF"/>
                      </a:gs>
                      <a:gs pos="100000">
                        <a:srgbClr val="FFFFFF">
                          <a:gamma/>
                          <a:shade val="29804"/>
                          <a:invGamma/>
                        </a:srgbClr>
                      </a:gs>
                    </a:gsLst>
                    <a:lin ang="5400000" scaled="1"/>
                  </a:gra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8" name="AutoShape 58"/>
              <p:cNvSpPr>
                <a:spLocks noChangeArrowheads="1"/>
              </p:cNvSpPr>
              <p:nvPr/>
            </p:nvSpPr>
            <p:spPr bwMode="auto">
              <a:xfrm>
                <a:off x="5480050" y="4146550"/>
                <a:ext cx="1092200" cy="266700"/>
              </a:xfrm>
              <a:prstGeom prst="leftArrow">
                <a:avLst>
                  <a:gd name="adj1" fmla="val 50000"/>
                  <a:gd name="adj2" fmla="val 204743"/>
                </a:avLst>
              </a:prstGeom>
              <a:solidFill>
                <a:srgbClr val="91919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Line 60"/>
              <p:cNvSpPr>
                <a:spLocks noChangeShapeType="1"/>
              </p:cNvSpPr>
              <p:nvPr/>
            </p:nvSpPr>
            <p:spPr bwMode="auto">
              <a:xfrm flipV="1">
                <a:off x="2306638" y="4946650"/>
                <a:ext cx="57150" cy="7620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Line 61"/>
              <p:cNvSpPr>
                <a:spLocks noChangeShapeType="1"/>
              </p:cNvSpPr>
              <p:nvPr/>
            </p:nvSpPr>
            <p:spPr bwMode="auto">
              <a:xfrm flipH="1" flipV="1">
                <a:off x="2220913" y="4946650"/>
                <a:ext cx="57150" cy="7620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Line 62"/>
              <p:cNvSpPr>
                <a:spLocks noChangeShapeType="1"/>
              </p:cNvSpPr>
              <p:nvPr/>
            </p:nvSpPr>
            <p:spPr bwMode="auto">
              <a:xfrm flipV="1">
                <a:off x="2292350" y="4908550"/>
                <a:ext cx="0" cy="61913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Line 63"/>
              <p:cNvSpPr>
                <a:spLocks noChangeShapeType="1"/>
              </p:cNvSpPr>
              <p:nvPr/>
            </p:nvSpPr>
            <p:spPr bwMode="auto">
              <a:xfrm>
                <a:off x="2244725" y="4918075"/>
                <a:ext cx="23813" cy="47625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Line 64"/>
              <p:cNvSpPr>
                <a:spLocks noChangeShapeType="1"/>
              </p:cNvSpPr>
              <p:nvPr/>
            </p:nvSpPr>
            <p:spPr bwMode="auto">
              <a:xfrm flipH="1">
                <a:off x="2314575" y="4918075"/>
                <a:ext cx="23813" cy="47625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Rectangle 40"/>
              <p:cNvSpPr>
                <a:spLocks noChangeArrowheads="1"/>
              </p:cNvSpPr>
              <p:nvPr/>
            </p:nvSpPr>
            <p:spPr bwMode="auto">
              <a:xfrm>
                <a:off x="2760663" y="3429000"/>
                <a:ext cx="44450" cy="839788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Oval 41"/>
              <p:cNvSpPr>
                <a:spLocks noChangeArrowheads="1"/>
              </p:cNvSpPr>
              <p:nvPr/>
            </p:nvSpPr>
            <p:spPr bwMode="auto">
              <a:xfrm>
                <a:off x="2536825" y="3429000"/>
                <a:ext cx="220663" cy="22066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000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Rectangle 42"/>
              <p:cNvSpPr>
                <a:spLocks noChangeArrowheads="1"/>
              </p:cNvSpPr>
              <p:nvPr/>
            </p:nvSpPr>
            <p:spPr bwMode="auto">
              <a:xfrm>
                <a:off x="2540000" y="3675063"/>
                <a:ext cx="209550" cy="381000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69804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9804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43"/>
              <p:cNvSpPr>
                <a:spLocks/>
              </p:cNvSpPr>
              <p:nvPr/>
            </p:nvSpPr>
            <p:spPr bwMode="auto">
              <a:xfrm>
                <a:off x="2568575" y="3427413"/>
                <a:ext cx="187325" cy="33337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9" y="0"/>
                  </a:cxn>
                  <a:cxn ang="0">
                    <a:pos x="117" y="0"/>
                  </a:cxn>
                  <a:cxn ang="0">
                    <a:pos x="117" y="20"/>
                  </a:cxn>
                  <a:cxn ang="0">
                    <a:pos x="0" y="20"/>
                  </a:cxn>
                </a:cxnLst>
                <a:rect l="0" t="0" r="r" b="b"/>
                <a:pathLst>
                  <a:path w="118" h="21">
                    <a:moveTo>
                      <a:pt x="0" y="20"/>
                    </a:moveTo>
                    <a:lnTo>
                      <a:pt x="9" y="0"/>
                    </a:lnTo>
                    <a:lnTo>
                      <a:pt x="117" y="0"/>
                    </a:lnTo>
                    <a:lnTo>
                      <a:pt x="117" y="20"/>
                    </a:lnTo>
                    <a:lnTo>
                      <a:pt x="0" y="20"/>
                    </a:lnTo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4000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Rectangle 44"/>
              <p:cNvSpPr>
                <a:spLocks noChangeArrowheads="1"/>
              </p:cNvSpPr>
              <p:nvPr/>
            </p:nvSpPr>
            <p:spPr bwMode="auto">
              <a:xfrm>
                <a:off x="2774950" y="4033838"/>
                <a:ext cx="30163" cy="44450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rgbClr val="91919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Line 46"/>
              <p:cNvSpPr>
                <a:spLocks noChangeShapeType="1"/>
              </p:cNvSpPr>
              <p:nvPr/>
            </p:nvSpPr>
            <p:spPr bwMode="auto">
              <a:xfrm flipH="1" flipV="1">
                <a:off x="2525713" y="4265613"/>
                <a:ext cx="233362" cy="476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Rectangle 47"/>
              <p:cNvSpPr>
                <a:spLocks noChangeArrowheads="1"/>
              </p:cNvSpPr>
              <p:nvPr/>
            </p:nvSpPr>
            <p:spPr bwMode="auto">
              <a:xfrm>
                <a:off x="2540000" y="3517900"/>
                <a:ext cx="209550" cy="152400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2000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20000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1" name="Group 50"/>
              <p:cNvGrpSpPr>
                <a:grpSpLocks/>
              </p:cNvGrpSpPr>
              <p:nvPr/>
            </p:nvGrpSpPr>
            <p:grpSpPr bwMode="auto">
              <a:xfrm>
                <a:off x="2578100" y="3622675"/>
                <a:ext cx="182563" cy="101600"/>
                <a:chOff x="1824" y="2298"/>
                <a:chExt cx="115" cy="64"/>
              </a:xfrm>
            </p:grpSpPr>
            <p:sp>
              <p:nvSpPr>
                <p:cNvPr id="217" name="Freeform 48"/>
                <p:cNvSpPr>
                  <a:spLocks/>
                </p:cNvSpPr>
                <p:nvPr/>
              </p:nvSpPr>
              <p:spPr bwMode="auto">
                <a:xfrm>
                  <a:off x="1824" y="2298"/>
                  <a:ext cx="115" cy="64"/>
                </a:xfrm>
                <a:custGeom>
                  <a:avLst/>
                  <a:gdLst/>
                  <a:ahLst/>
                  <a:cxnLst>
                    <a:cxn ang="0">
                      <a:pos x="114" y="63"/>
                    </a:cxn>
                    <a:cxn ang="0">
                      <a:pos x="9" y="63"/>
                    </a:cxn>
                    <a:cxn ang="0">
                      <a:pos x="0" y="31"/>
                    </a:cxn>
                    <a:cxn ang="0">
                      <a:pos x="6" y="0"/>
                    </a:cxn>
                    <a:cxn ang="0">
                      <a:pos x="114" y="2"/>
                    </a:cxn>
                    <a:cxn ang="0">
                      <a:pos x="114" y="63"/>
                    </a:cxn>
                  </a:cxnLst>
                  <a:rect l="0" t="0" r="r" b="b"/>
                  <a:pathLst>
                    <a:path w="115" h="64">
                      <a:moveTo>
                        <a:pt x="114" y="63"/>
                      </a:moveTo>
                      <a:lnTo>
                        <a:pt x="9" y="63"/>
                      </a:lnTo>
                      <a:lnTo>
                        <a:pt x="0" y="31"/>
                      </a:lnTo>
                      <a:lnTo>
                        <a:pt x="6" y="0"/>
                      </a:lnTo>
                      <a:lnTo>
                        <a:pt x="114" y="2"/>
                      </a:lnTo>
                      <a:lnTo>
                        <a:pt x="114" y="63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2">
                        <a:gamma/>
                        <a:tint val="50196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Line 49"/>
                <p:cNvSpPr>
                  <a:spLocks noChangeShapeType="1"/>
                </p:cNvSpPr>
                <p:nvPr/>
              </p:nvSpPr>
              <p:spPr bwMode="auto">
                <a:xfrm>
                  <a:off x="1824" y="2330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2" name="Rectangle 51"/>
              <p:cNvSpPr>
                <a:spLocks noChangeArrowheads="1"/>
              </p:cNvSpPr>
              <p:nvPr/>
            </p:nvSpPr>
            <p:spPr bwMode="auto">
              <a:xfrm>
                <a:off x="2540000" y="4056063"/>
                <a:ext cx="209550" cy="204787"/>
              </a:xfrm>
              <a:prstGeom prst="rect">
                <a:avLst/>
              </a:prstGeom>
              <a:gradFill rotWithShape="0">
                <a:gsLst>
                  <a:gs pos="0">
                    <a:schemeClr val="accent2">
                      <a:gamma/>
                      <a:shade val="89804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89804"/>
                      <a:invGamma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3" name="Group 54"/>
              <p:cNvGrpSpPr>
                <a:grpSpLocks/>
              </p:cNvGrpSpPr>
              <p:nvPr/>
            </p:nvGrpSpPr>
            <p:grpSpPr bwMode="auto">
              <a:xfrm>
                <a:off x="2578100" y="3984625"/>
                <a:ext cx="182563" cy="144463"/>
                <a:chOff x="1824" y="2526"/>
                <a:chExt cx="115" cy="91"/>
              </a:xfrm>
            </p:grpSpPr>
            <p:sp>
              <p:nvSpPr>
                <p:cNvPr id="215" name="Freeform 52"/>
                <p:cNvSpPr>
                  <a:spLocks/>
                </p:cNvSpPr>
                <p:nvPr/>
              </p:nvSpPr>
              <p:spPr bwMode="auto">
                <a:xfrm>
                  <a:off x="1824" y="2526"/>
                  <a:ext cx="115" cy="91"/>
                </a:xfrm>
                <a:custGeom>
                  <a:avLst/>
                  <a:gdLst/>
                  <a:ahLst/>
                  <a:cxnLst>
                    <a:cxn ang="0">
                      <a:pos x="114" y="90"/>
                    </a:cxn>
                    <a:cxn ang="0">
                      <a:pos x="9" y="90"/>
                    </a:cxn>
                    <a:cxn ang="0">
                      <a:pos x="0" y="45"/>
                    </a:cxn>
                    <a:cxn ang="0">
                      <a:pos x="6" y="0"/>
                    </a:cxn>
                    <a:cxn ang="0">
                      <a:pos x="114" y="3"/>
                    </a:cxn>
                    <a:cxn ang="0">
                      <a:pos x="114" y="90"/>
                    </a:cxn>
                  </a:cxnLst>
                  <a:rect l="0" t="0" r="r" b="b"/>
                  <a:pathLst>
                    <a:path w="115" h="91">
                      <a:moveTo>
                        <a:pt x="114" y="90"/>
                      </a:moveTo>
                      <a:lnTo>
                        <a:pt x="9" y="90"/>
                      </a:lnTo>
                      <a:lnTo>
                        <a:pt x="0" y="45"/>
                      </a:lnTo>
                      <a:lnTo>
                        <a:pt x="6" y="0"/>
                      </a:lnTo>
                      <a:lnTo>
                        <a:pt x="114" y="3"/>
                      </a:lnTo>
                      <a:lnTo>
                        <a:pt x="114" y="90"/>
                      </a:lnTo>
                    </a:path>
                  </a:pathLst>
                </a:custGeom>
                <a:gradFill rotWithShape="0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50196"/>
                        <a:invGamma/>
                      </a:schemeClr>
                    </a:gs>
                  </a:gsLst>
                  <a:lin ang="540000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53"/>
                <p:cNvSpPr>
                  <a:spLocks noChangeShapeType="1"/>
                </p:cNvSpPr>
                <p:nvPr/>
              </p:nvSpPr>
              <p:spPr bwMode="auto">
                <a:xfrm>
                  <a:off x="1824" y="2571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Line 59"/>
              <p:cNvSpPr>
                <a:spLocks noChangeShapeType="1"/>
              </p:cNvSpPr>
              <p:nvPr/>
            </p:nvSpPr>
            <p:spPr bwMode="auto">
              <a:xfrm flipV="1">
                <a:off x="2530475" y="3541713"/>
                <a:ext cx="0" cy="723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389510" y="1253083"/>
              <a:ext cx="8423276" cy="1224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0640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hãm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ở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cuối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trình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bằng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cách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dụng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giảm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chấn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Ở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cuối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trình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của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đặt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một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van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tiết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lưu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-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xem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hình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vẽ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Tại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thời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điểm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piston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đến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vị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hình b,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Thể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tích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V</a:t>
              </a:r>
              <a:r>
                <a:rPr lang="en-US" sz="1600" b="1" baseline="-25000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bắt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buộc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phải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</a:rPr>
                <a:t>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 qua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–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thực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hiện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quá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trình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giảm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chấn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.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Quá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trình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giảm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chấn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c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ần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phải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điều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chỉnh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van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tiết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lưu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sao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hợp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quá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trình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giảm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chấn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là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tốt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nhất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61404" y="2503267"/>
              <a:ext cx="390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a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04682" y="2496452"/>
              <a:ext cx="3704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Thể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tích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khí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V</a:t>
              </a:r>
              <a:r>
                <a:rPr lang="en-US" sz="1600" b="1" baseline="-25000" dirty="0" smtClean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phải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đi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qua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555300" y="4021091"/>
              <a:ext cx="1372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Van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004355" y="2473418"/>
              <a:ext cx="3900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b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4" name="Straight Arrow Connector 3"/>
            <p:cNvCxnSpPr>
              <a:stCxn id="128" idx="1"/>
              <a:endCxn id="88" idx="0"/>
            </p:cNvCxnSpPr>
            <p:nvPr/>
          </p:nvCxnSpPr>
          <p:spPr>
            <a:xfrm flipH="1" flipV="1">
              <a:off x="1184314" y="3830015"/>
              <a:ext cx="1370986" cy="3603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endCxn id="195" idx="0"/>
            </p:cNvCxnSpPr>
            <p:nvPr/>
          </p:nvCxnSpPr>
          <p:spPr>
            <a:xfrm flipV="1">
              <a:off x="3662241" y="3883228"/>
              <a:ext cx="1306139" cy="3402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026445" y="2797272"/>
              <a:ext cx="1016513" cy="4609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Picture 4"/>
            <p:cNvPicPr>
              <a:picLocks noChangeAspect="1" noChangeArrowheads="1"/>
            </p:cNvPicPr>
            <p:nvPr/>
          </p:nvPicPr>
          <p:blipFill rotWithShape="1">
            <a:blip r:embed="rId2"/>
            <a:srcRect l="2416" t="9682" r="-1" b="5054"/>
            <a:stretch/>
          </p:blipFill>
          <p:spPr bwMode="auto">
            <a:xfrm>
              <a:off x="1014004" y="4293274"/>
              <a:ext cx="2702668" cy="1349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Rectangle 2"/>
            <p:cNvSpPr txBox="1">
              <a:spLocks noChangeArrowheads="1"/>
            </p:cNvSpPr>
            <p:nvPr/>
          </p:nvSpPr>
          <p:spPr>
            <a:xfrm>
              <a:off x="799822" y="811934"/>
              <a:ext cx="4872627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c.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Nguyên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lý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giảm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chấn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bằng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van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tiết</a:t>
              </a:r>
              <a:r>
                <a:rPr lang="en-GB" sz="16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GB" sz="1600" b="1" dirty="0" err="1" smtClean="0">
                  <a:solidFill>
                    <a:schemeClr val="tx2">
                      <a:lumMod val="50000"/>
                    </a:schemeClr>
                  </a:solidFill>
                </a:rPr>
                <a:t>lưu</a:t>
              </a:r>
              <a:endParaRPr lang="en-GB" sz="16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6" name="Rectangle 2"/>
            <p:cNvSpPr txBox="1">
              <a:spLocks noChangeArrowheads="1"/>
            </p:cNvSpPr>
            <p:nvPr/>
          </p:nvSpPr>
          <p:spPr>
            <a:xfrm>
              <a:off x="305625" y="5667195"/>
              <a:ext cx="3803650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3.3  </a:t>
              </a:r>
              <a:r>
                <a:rPr lang="en-GB" sz="1600" b="1" dirty="0" err="1" smtClean="0"/>
                <a:t>Xy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lanh</a:t>
              </a:r>
              <a:r>
                <a:rPr lang="en-GB" sz="1600" b="1" dirty="0" smtClean="0"/>
                <a:t> 3 </a:t>
              </a:r>
              <a:r>
                <a:rPr lang="en-GB" sz="1600" b="1" dirty="0" err="1" smtClean="0"/>
                <a:t>vị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trí</a:t>
              </a:r>
              <a:r>
                <a:rPr lang="en-GB" sz="1600" b="1" dirty="0" smtClean="0"/>
                <a:t>  </a:t>
              </a:r>
              <a:r>
                <a:rPr lang="en-GB" sz="1600" dirty="0" smtClean="0"/>
                <a:t>(3 position cylinder)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867188" y="5695183"/>
              <a:ext cx="80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690" y="5567279"/>
              <a:ext cx="2101077" cy="762426"/>
            </a:xfrm>
            <a:prstGeom prst="rect">
              <a:avLst/>
            </a:prstGeom>
          </p:spPr>
        </p:pic>
        <p:sp>
          <p:nvSpPr>
            <p:cNvPr id="141" name="Rectangle 140"/>
            <p:cNvSpPr/>
            <p:nvPr/>
          </p:nvSpPr>
          <p:spPr>
            <a:xfrm>
              <a:off x="5233578" y="4349794"/>
              <a:ext cx="2027871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 err="1" smtClean="0"/>
                <a:t>Xem</a:t>
              </a:r>
              <a:r>
                <a:rPr lang="en-US" sz="1600" dirty="0" smtClean="0"/>
                <a:t> Video minh </a:t>
              </a:r>
              <a:r>
                <a:rPr lang="en-US" sz="1600" dirty="0" err="1" smtClean="0"/>
                <a:t>họa</a:t>
              </a:r>
              <a:r>
                <a:rPr lang="en-US" sz="1600" dirty="0" smtClean="0"/>
                <a:t>:</a:t>
              </a:r>
              <a:endParaRPr lang="en-US" sz="1600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81000" y="6276695"/>
              <a:ext cx="2027871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u="sng" dirty="0" err="1" smtClean="0"/>
                <a:t>Xem</a:t>
              </a:r>
              <a:r>
                <a:rPr lang="en-US" sz="1600" u="sng" dirty="0" smtClean="0"/>
                <a:t> Video minh </a:t>
              </a:r>
              <a:r>
                <a:rPr lang="en-US" sz="1600" u="sng" dirty="0" err="1" smtClean="0"/>
                <a:t>họa</a:t>
              </a:r>
              <a:r>
                <a:rPr lang="en-US" sz="1600" u="sng" dirty="0" smtClean="0"/>
                <a:t>:</a:t>
              </a:r>
              <a:endParaRPr lang="en-US" sz="1600" u="sng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120086" y="4735876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https://drive.google.com/file/d/1a9yylDtMPrif_zqbUeeqbNiIpAyKn3OU/view?usp=sharing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43033" y="6241833"/>
              <a:ext cx="4572000" cy="4924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0" tIns="0" rIns="0" bIns="0">
              <a:spAutoFit/>
            </a:bodyPr>
            <a:lstStyle/>
            <a:p>
              <a:r>
                <a:rPr lang="en-US" sz="1600" dirty="0"/>
                <a:t>https://drive.google.com/file/d/1OVyOP1dgA80xP5jbJ5OgWwomse_znTEc/view?usp=sharing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8993" y="793347"/>
            <a:ext cx="8640353" cy="5766664"/>
            <a:chOff x="318993" y="793347"/>
            <a:chExt cx="8640353" cy="5766664"/>
          </a:xfrm>
        </p:grpSpPr>
        <p:sp>
          <p:nvSpPr>
            <p:cNvPr id="4" name="Rectangle 2"/>
            <p:cNvSpPr txBox="1">
              <a:spLocks noChangeArrowheads="1"/>
            </p:cNvSpPr>
            <p:nvPr/>
          </p:nvSpPr>
          <p:spPr>
            <a:xfrm>
              <a:off x="685800" y="793347"/>
              <a:ext cx="3803650" cy="457200"/>
            </a:xfrm>
            <a:prstGeom prst="rect">
              <a:avLst/>
            </a:prstGeom>
            <a:noFill/>
          </p:spPr>
          <p:txBody>
            <a:bodyPr lIns="82550" tIns="41275" rIns="82550" bIns="41275" anchor="b"/>
            <a:lstStyle/>
            <a:p>
              <a:pPr lvl="0">
                <a:spcBef>
                  <a:spcPct val="0"/>
                </a:spcBef>
                <a:defRPr/>
              </a:pPr>
              <a:r>
                <a:rPr kumimoji="0" lang="en-GB" sz="1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j-cs"/>
                </a:rPr>
                <a:t>3.4  </a:t>
              </a:r>
              <a:r>
                <a:rPr lang="en-GB" sz="1600" b="1" dirty="0" err="1" smtClean="0"/>
                <a:t>Xy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lanh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không</a:t>
              </a:r>
              <a:r>
                <a:rPr lang="en-GB" sz="1600" b="1" dirty="0" smtClean="0"/>
                <a:t> </a:t>
              </a:r>
              <a:r>
                <a:rPr lang="en-GB" sz="1600" b="1" dirty="0" err="1" smtClean="0"/>
                <a:t>trục</a:t>
              </a:r>
              <a:r>
                <a:rPr lang="en-GB" sz="1600" b="1" dirty="0" smtClean="0"/>
                <a:t> </a:t>
              </a:r>
              <a:r>
                <a:rPr lang="en-GB" sz="1600" dirty="0" smtClean="0"/>
                <a:t>(</a:t>
              </a:r>
              <a:r>
                <a:rPr lang="en-GB" sz="1600" dirty="0" err="1" smtClean="0"/>
                <a:t>Rodless</a:t>
              </a:r>
              <a:r>
                <a:rPr lang="en-GB" sz="1600" dirty="0" smtClean="0"/>
                <a:t> cylinder)</a:t>
              </a:r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5206584" y="3467051"/>
              <a:ext cx="1124306" cy="591740"/>
              <a:chOff x="4275" y="1425"/>
              <a:chExt cx="720" cy="353"/>
            </a:xfrm>
          </p:grpSpPr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275" y="1457"/>
                <a:ext cx="720" cy="243"/>
              </a:xfrm>
              <a:custGeom>
                <a:avLst/>
                <a:gdLst>
                  <a:gd name="T0" fmla="*/ 719 w 720"/>
                  <a:gd name="T1" fmla="*/ 96 h 243"/>
                  <a:gd name="T2" fmla="*/ 719 w 720"/>
                  <a:gd name="T3" fmla="*/ 0 h 243"/>
                  <a:gd name="T4" fmla="*/ 0 w 720"/>
                  <a:gd name="T5" fmla="*/ 0 h 243"/>
                  <a:gd name="T6" fmla="*/ 0 w 720"/>
                  <a:gd name="T7" fmla="*/ 242 h 243"/>
                  <a:gd name="T8" fmla="*/ 719 w 720"/>
                  <a:gd name="T9" fmla="*/ 242 h 243"/>
                  <a:gd name="T10" fmla="*/ 719 w 720"/>
                  <a:gd name="T11" fmla="*/ 142 h 243"/>
                  <a:gd name="T12" fmla="*/ 719 w 720"/>
                  <a:gd name="T13" fmla="*/ 96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20"/>
                  <a:gd name="T22" fmla="*/ 0 h 243"/>
                  <a:gd name="T23" fmla="*/ 720 w 720"/>
                  <a:gd name="T24" fmla="*/ 243 h 2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20" h="243">
                    <a:moveTo>
                      <a:pt x="719" y="96"/>
                    </a:moveTo>
                    <a:lnTo>
                      <a:pt x="719" y="0"/>
                    </a:lnTo>
                    <a:lnTo>
                      <a:pt x="0" y="0"/>
                    </a:lnTo>
                    <a:lnTo>
                      <a:pt x="0" y="242"/>
                    </a:lnTo>
                    <a:lnTo>
                      <a:pt x="719" y="242"/>
                    </a:lnTo>
                    <a:lnTo>
                      <a:pt x="719" y="142"/>
                    </a:lnTo>
                    <a:lnTo>
                      <a:pt x="719" y="96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4302" y="1699"/>
                <a:ext cx="0" cy="7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" name="Group 10"/>
              <p:cNvGrpSpPr>
                <a:grpSpLocks/>
              </p:cNvGrpSpPr>
              <p:nvPr/>
            </p:nvGrpSpPr>
            <p:grpSpPr bwMode="auto">
              <a:xfrm>
                <a:off x="4356" y="1474"/>
                <a:ext cx="206" cy="207"/>
                <a:chOff x="4356" y="1474"/>
                <a:chExt cx="206" cy="207"/>
              </a:xfrm>
            </p:grpSpPr>
            <p:sp>
              <p:nvSpPr>
                <p:cNvPr id="24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356" y="1490"/>
                  <a:ext cx="190" cy="19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Freeform 12"/>
                <p:cNvSpPr>
                  <a:spLocks/>
                </p:cNvSpPr>
                <p:nvPr/>
              </p:nvSpPr>
              <p:spPr bwMode="auto">
                <a:xfrm>
                  <a:off x="4511" y="1474"/>
                  <a:ext cx="51" cy="51"/>
                </a:xfrm>
                <a:custGeom>
                  <a:avLst/>
                  <a:gdLst>
                    <a:gd name="T0" fmla="*/ 0 w 51"/>
                    <a:gd name="T1" fmla="*/ 30 h 51"/>
                    <a:gd name="T2" fmla="*/ 20 w 51"/>
                    <a:gd name="T3" fmla="*/ 50 h 51"/>
                    <a:gd name="T4" fmla="*/ 50 w 51"/>
                    <a:gd name="T5" fmla="*/ 0 h 51"/>
                    <a:gd name="T6" fmla="*/ 0 w 51"/>
                    <a:gd name="T7" fmla="*/ 30 h 5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1"/>
                    <a:gd name="T13" fmla="*/ 0 h 51"/>
                    <a:gd name="T14" fmla="*/ 51 w 51"/>
                    <a:gd name="T15" fmla="*/ 51 h 5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1" h="51">
                      <a:moveTo>
                        <a:pt x="0" y="30"/>
                      </a:moveTo>
                      <a:lnTo>
                        <a:pt x="20" y="50"/>
                      </a:lnTo>
                      <a:lnTo>
                        <a:pt x="50" y="0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000000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4276" y="1643"/>
                <a:ext cx="52" cy="52"/>
              </a:xfrm>
              <a:prstGeom prst="triangle">
                <a:avLst>
                  <a:gd name="adj" fmla="val 4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" name="Group 14"/>
              <p:cNvGrpSpPr>
                <a:grpSpLocks/>
              </p:cNvGrpSpPr>
              <p:nvPr/>
            </p:nvGrpSpPr>
            <p:grpSpPr bwMode="auto">
              <a:xfrm>
                <a:off x="4366" y="1457"/>
                <a:ext cx="189" cy="242"/>
                <a:chOff x="4366" y="1457"/>
                <a:chExt cx="189" cy="242"/>
              </a:xfrm>
            </p:grpSpPr>
            <p:sp>
              <p:nvSpPr>
                <p:cNvPr id="20" name="Freeform 15"/>
                <p:cNvSpPr>
                  <a:spLocks/>
                </p:cNvSpPr>
                <p:nvPr/>
              </p:nvSpPr>
              <p:spPr bwMode="auto">
                <a:xfrm>
                  <a:off x="4492" y="1518"/>
                  <a:ext cx="63" cy="120"/>
                </a:xfrm>
                <a:custGeom>
                  <a:avLst/>
                  <a:gdLst>
                    <a:gd name="T0" fmla="*/ 0 w 63"/>
                    <a:gd name="T1" fmla="*/ 0 h 120"/>
                    <a:gd name="T2" fmla="*/ 62 w 63"/>
                    <a:gd name="T3" fmla="*/ 0 h 120"/>
                    <a:gd name="T4" fmla="*/ 62 w 63"/>
                    <a:gd name="T5" fmla="*/ 119 h 120"/>
                    <a:gd name="T6" fmla="*/ 0 w 63"/>
                    <a:gd name="T7" fmla="*/ 119 h 1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3"/>
                    <a:gd name="T13" fmla="*/ 0 h 120"/>
                    <a:gd name="T14" fmla="*/ 63 w 63"/>
                    <a:gd name="T15" fmla="*/ 120 h 1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3" h="120">
                      <a:moveTo>
                        <a:pt x="0" y="0"/>
                      </a:moveTo>
                      <a:lnTo>
                        <a:pt x="62" y="0"/>
                      </a:lnTo>
                      <a:lnTo>
                        <a:pt x="62" y="119"/>
                      </a:lnTo>
                      <a:lnTo>
                        <a:pt x="0" y="119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16"/>
                <p:cNvSpPr>
                  <a:spLocks noChangeShapeType="1"/>
                </p:cNvSpPr>
                <p:nvPr/>
              </p:nvSpPr>
              <p:spPr bwMode="auto">
                <a:xfrm>
                  <a:off x="4428" y="1457"/>
                  <a:ext cx="0" cy="2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Freeform 17"/>
                <p:cNvSpPr>
                  <a:spLocks/>
                </p:cNvSpPr>
                <p:nvPr/>
              </p:nvSpPr>
              <p:spPr bwMode="auto">
                <a:xfrm>
                  <a:off x="4366" y="1518"/>
                  <a:ext cx="63" cy="120"/>
                </a:xfrm>
                <a:custGeom>
                  <a:avLst/>
                  <a:gdLst>
                    <a:gd name="T0" fmla="*/ 62 w 63"/>
                    <a:gd name="T1" fmla="*/ 0 h 120"/>
                    <a:gd name="T2" fmla="*/ 0 w 63"/>
                    <a:gd name="T3" fmla="*/ 0 h 120"/>
                    <a:gd name="T4" fmla="*/ 0 w 63"/>
                    <a:gd name="T5" fmla="*/ 119 h 120"/>
                    <a:gd name="T6" fmla="*/ 62 w 63"/>
                    <a:gd name="T7" fmla="*/ 119 h 1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3"/>
                    <a:gd name="T13" fmla="*/ 0 h 120"/>
                    <a:gd name="T14" fmla="*/ 63 w 63"/>
                    <a:gd name="T15" fmla="*/ 120 h 1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3" h="120">
                      <a:moveTo>
                        <a:pt x="62" y="0"/>
                      </a:moveTo>
                      <a:lnTo>
                        <a:pt x="0" y="0"/>
                      </a:lnTo>
                      <a:lnTo>
                        <a:pt x="0" y="119"/>
                      </a:lnTo>
                      <a:lnTo>
                        <a:pt x="62" y="119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18"/>
                <p:cNvSpPr>
                  <a:spLocks noChangeShapeType="1"/>
                </p:cNvSpPr>
                <p:nvPr/>
              </p:nvSpPr>
              <p:spPr bwMode="auto">
                <a:xfrm>
                  <a:off x="4491" y="1457"/>
                  <a:ext cx="0" cy="2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Rectangle 19"/>
              <p:cNvSpPr>
                <a:spLocks noChangeArrowheads="1"/>
              </p:cNvSpPr>
              <p:nvPr/>
            </p:nvSpPr>
            <p:spPr bwMode="auto">
              <a:xfrm>
                <a:off x="4344" y="1425"/>
                <a:ext cx="232" cy="2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" name="Group 20"/>
              <p:cNvGrpSpPr>
                <a:grpSpLocks/>
              </p:cNvGrpSpPr>
              <p:nvPr/>
            </p:nvGrpSpPr>
            <p:grpSpPr bwMode="auto">
              <a:xfrm>
                <a:off x="4936" y="1643"/>
                <a:ext cx="52" cy="135"/>
                <a:chOff x="4936" y="1643"/>
                <a:chExt cx="52" cy="135"/>
              </a:xfrm>
            </p:grpSpPr>
            <p:sp>
              <p:nvSpPr>
                <p:cNvPr id="18" name="Line 21"/>
                <p:cNvSpPr>
                  <a:spLocks noChangeShapeType="1"/>
                </p:cNvSpPr>
                <p:nvPr/>
              </p:nvSpPr>
              <p:spPr bwMode="auto">
                <a:xfrm>
                  <a:off x="4962" y="1699"/>
                  <a:ext cx="0" cy="7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AutoShape 22"/>
                <p:cNvSpPr>
                  <a:spLocks noChangeArrowheads="1"/>
                </p:cNvSpPr>
                <p:nvPr/>
              </p:nvSpPr>
              <p:spPr bwMode="auto">
                <a:xfrm>
                  <a:off x="4936" y="1643"/>
                  <a:ext cx="52" cy="52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6382217" y="3516985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38270" y="1184186"/>
              <a:ext cx="8621076" cy="1224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1430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  <a:tabLst>
                  <a:tab pos="465138" algn="l"/>
                </a:tabLs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trục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ưu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điểm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so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trục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là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chiều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dài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thiết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́ chỉ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bằng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một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nửa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so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trục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một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sô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ứng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dụng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tạo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động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chiều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vào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giống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nhau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lực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tạo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cũng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bằng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nhau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Vật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cần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sẽ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được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gắn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Điều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khiển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hướng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tốc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đô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̣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của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cũng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tương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̣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các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truyền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thống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khác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03044" y="5203050"/>
              <a:ext cx="55672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just"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- 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Xy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với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bộ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ly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hợp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từ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(cylinder with magnetic coupling)</a:t>
              </a:r>
              <a:endParaRPr lang="en-US" sz="1600" dirty="0">
                <a:effectLst/>
                <a:latin typeface="+mj-lt"/>
                <a:ea typeface="Calibri" panose="020F0502020204030204" pitchFamily="34" charset="0"/>
                <a:cs typeface="Symbol" panose="05050102010706020507" pitchFamily="18" charset="2"/>
              </a:endParaRPr>
            </a:p>
          </p:txBody>
        </p:sp>
        <p:pic>
          <p:nvPicPr>
            <p:cNvPr id="5" name="Actu009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r="2710" b="20513"/>
            <a:stretch/>
          </p:blipFill>
          <p:spPr>
            <a:xfrm>
              <a:off x="1221053" y="3389532"/>
              <a:ext cx="3021007" cy="66626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38270" y="2525761"/>
              <a:ext cx="495005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indent="114300" algn="just"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trục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được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chia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làm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 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loại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8993" y="4364756"/>
              <a:ext cx="49297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14300" algn="just"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- 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Xy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kiểu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dây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đai hoặc </a:t>
              </a:r>
              <a:r>
                <a:rPr lang="en-US" sz="1600" dirty="0" err="1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băng</a:t>
              </a:r>
              <a:r>
                <a:rPr lang="en-US" sz="1600" dirty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đai (Band Cylinder)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8270" y="2927191"/>
              <a:ext cx="71910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114300" algn="just"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-  Xy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kiểu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đai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phẳng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với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ống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xi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kiểu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 err="1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trượt</a:t>
              </a:r>
              <a:r>
                <a:rPr lang="en-US" sz="1600" dirty="0" smtClean="0">
                  <a:latin typeface="+mj-lt"/>
                  <a:ea typeface="Calibri" panose="020F0502020204030204" pitchFamily="34" charset="0"/>
                  <a:cs typeface="Symbol" panose="05050102010706020507" pitchFamily="18" charset="2"/>
                </a:rPr>
                <a:t> (Sealing band cylinder).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9469" y="4092154"/>
              <a:ext cx="1599555" cy="9076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346608" y="4234986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3051" y="5620353"/>
              <a:ext cx="1655973" cy="93965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279359" y="5788657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00" y="974109"/>
            <a:ext cx="8470868" cy="5617188"/>
            <a:chOff x="304800" y="974109"/>
            <a:chExt cx="8470868" cy="5617188"/>
          </a:xfrm>
        </p:grpSpPr>
        <p:sp>
          <p:nvSpPr>
            <p:cNvPr id="2" name="Rectangle 1"/>
            <p:cNvSpPr/>
            <p:nvPr/>
          </p:nvSpPr>
          <p:spPr>
            <a:xfrm>
              <a:off x="919209" y="974109"/>
              <a:ext cx="6581802" cy="3588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a</a:t>
              </a: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.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Xy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kiểu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đai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phẳng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với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ống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xi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kiểu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trượt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(Sealing band cylinder).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4800" y="1332925"/>
              <a:ext cx="3077787" cy="3190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0640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này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cấu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(1)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phần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(2, 3)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được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liên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(4).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mặt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(5, 6)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cửa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ống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cấp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́.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Khe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(7)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tạo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bởi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lớp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đai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phẳng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(8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đầu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mặt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bích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đặt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phía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trên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4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kết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nối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bàn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trượt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(10)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bên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ngoài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qua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(9).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1332925"/>
              <a:ext cx="5118068" cy="31818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744" y="4817615"/>
              <a:ext cx="1666103" cy="94540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53646" y="4485292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4" name="Actu12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676744" y="4514792"/>
              <a:ext cx="5753100" cy="1219200"/>
            </a:xfrm>
            <a:prstGeom prst="rect">
              <a:avLst/>
            </a:prstGeom>
          </p:spPr>
        </p:pic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382587" y="5733992"/>
              <a:ext cx="3413114" cy="338554"/>
            </a:xfrm>
            <a:prstGeom prst="rect">
              <a:avLst/>
            </a:prstGeom>
            <a:noFill/>
            <a:ln w="25400" cap="sq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/>
                <a:t>High speed </a:t>
              </a:r>
              <a:r>
                <a:rPr lang="en-US" sz="1600" b="1" dirty="0" err="1"/>
                <a:t>rodless</a:t>
              </a:r>
              <a:r>
                <a:rPr lang="en-US" sz="1600" b="1" dirty="0"/>
                <a:t> cylinder (32m/sec)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0743" y="5832678"/>
              <a:ext cx="2027871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 err="1" smtClean="0"/>
                <a:t>Xem</a:t>
              </a:r>
              <a:r>
                <a:rPr lang="en-US" sz="1600" dirty="0" smtClean="0"/>
                <a:t> Video minh </a:t>
              </a:r>
              <a:r>
                <a:rPr lang="en-US" sz="1600" dirty="0" err="1" smtClean="0"/>
                <a:t>họa</a:t>
              </a:r>
              <a:r>
                <a:rPr lang="en-US" sz="1600" dirty="0" smtClean="0"/>
                <a:t>:</a:t>
              </a:r>
              <a:endParaRPr lang="en-US" sz="16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400" y="6252743"/>
              <a:ext cx="808619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https://drive.google.com/file/d/19S5bqagwGW7zyBwxkkJp_F4XG7FxYE3j/view?usp=sharing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858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070" y="990600"/>
            <a:ext cx="8100457" cy="5064265"/>
            <a:chOff x="524070" y="990600"/>
            <a:chExt cx="8100457" cy="5064265"/>
          </a:xfrm>
        </p:grpSpPr>
        <p:sp>
          <p:nvSpPr>
            <p:cNvPr id="2" name="Rectangle 1"/>
            <p:cNvSpPr/>
            <p:nvPr/>
          </p:nvSpPr>
          <p:spPr>
            <a:xfrm>
              <a:off x="524070" y="1335561"/>
              <a:ext cx="7906543" cy="12721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7663" algn="just">
                <a:lnSpc>
                  <a:spcPts val="23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đai là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loại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nén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không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trục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đầu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tiên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dirty="0" smtClean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sợi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băng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đai (1, 2)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gắn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phía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của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(3)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sợi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đai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này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qua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vòng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làm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kín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(4, 5) ở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hai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đầu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(6, 7)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̀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puly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(8, 9)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(10).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Bàn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trượt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này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chuyển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động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theo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chiều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ngược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lại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với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pittông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Ngoài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một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sô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loại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xy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lanh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có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̉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thay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thê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́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băng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đai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bằng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các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sợi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cáp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4070" y="990600"/>
              <a:ext cx="6486330" cy="358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just">
                <a:lnSpc>
                  <a:spcPct val="115000"/>
                </a:lnSpc>
                <a:spcBef>
                  <a:spcPts val="300"/>
                </a:spcBef>
                <a:spcAft>
                  <a:spcPts val="720"/>
                </a:spcAft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b. 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Xy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lanh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kiểu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dây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đai hoặc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băng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 đai 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ea typeface="Calibri" panose="020F0502020204030204" pitchFamily="34" charset="0"/>
                  <a:cs typeface="Symbol" panose="05050102010706020507" pitchFamily="18" charset="2"/>
                </a:rPr>
                <a:t>(Band Cylinder)</a:t>
              </a:r>
            </a:p>
          </p:txBody>
        </p:sp>
        <p:grpSp>
          <p:nvGrpSpPr>
            <p:cNvPr id="4" name="Group 6"/>
            <p:cNvGrpSpPr>
              <a:grpSpLocks noChangeAspect="1"/>
            </p:cNvGrpSpPr>
            <p:nvPr/>
          </p:nvGrpSpPr>
          <p:grpSpPr bwMode="auto">
            <a:xfrm>
              <a:off x="544852" y="2819400"/>
              <a:ext cx="5925343" cy="3235465"/>
              <a:chOff x="960" y="2234"/>
              <a:chExt cx="2802" cy="1530"/>
            </a:xfrm>
          </p:grpSpPr>
          <p:sp>
            <p:nvSpPr>
              <p:cNvPr id="5" name="AutoShape 5"/>
              <p:cNvSpPr>
                <a:spLocks noChangeAspect="1" noChangeArrowheads="1" noTextEdit="1"/>
              </p:cNvSpPr>
              <p:nvPr/>
            </p:nvSpPr>
            <p:spPr bwMode="auto">
              <a:xfrm>
                <a:off x="960" y="2234"/>
                <a:ext cx="2802" cy="1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9879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234"/>
                <a:ext cx="2806" cy="1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5036" y="3290699"/>
              <a:ext cx="1461671" cy="8294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1665" y="2783388"/>
              <a:ext cx="131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FF0000"/>
                  </a:solidFill>
                </a:rPr>
                <a:t>Ký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hiệu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226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1|4.3|22.6|4.3|20.5|12.9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2964</Words>
  <Application>Microsoft Office PowerPoint</Application>
  <PresentationFormat>On-screen Show (4:3)</PresentationFormat>
  <Paragraphs>352</Paragraphs>
  <Slides>30</Slides>
  <Notes>1</Notes>
  <HiddenSlides>0</HiddenSlides>
  <MMClips>17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Batang</vt:lpstr>
      <vt:lpstr>Calibri</vt:lpstr>
      <vt:lpstr>Cambria Math</vt:lpstr>
      <vt:lpstr>新細明體</vt:lpstr>
      <vt:lpstr>Segoe UI</vt:lpstr>
      <vt:lpstr>Symbol</vt:lpstr>
      <vt:lpstr>Times New Roman</vt:lpstr>
      <vt:lpstr>VNI-Centur</vt:lpstr>
      <vt:lpstr>Wingdings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USER</cp:lastModifiedBy>
  <cp:revision>415</cp:revision>
  <dcterms:created xsi:type="dcterms:W3CDTF">2017-12-25T06:37:59Z</dcterms:created>
  <dcterms:modified xsi:type="dcterms:W3CDTF">2022-02-12T08:49:15Z</dcterms:modified>
</cp:coreProperties>
</file>